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324" r:id="rId4"/>
    <p:sldId id="330" r:id="rId5"/>
    <p:sldId id="332" r:id="rId6"/>
    <p:sldId id="335" r:id="rId7"/>
    <p:sldId id="336" r:id="rId8"/>
    <p:sldId id="325" r:id="rId9"/>
    <p:sldId id="326" r:id="rId10"/>
    <p:sldId id="327" r:id="rId11"/>
    <p:sldId id="334" r:id="rId12"/>
    <p:sldId id="328" r:id="rId13"/>
    <p:sldId id="333" r:id="rId14"/>
    <p:sldId id="331" r:id="rId15"/>
    <p:sldId id="258" r:id="rId16"/>
    <p:sldId id="262" r:id="rId17"/>
    <p:sldId id="263" r:id="rId18"/>
    <p:sldId id="291" r:id="rId19"/>
    <p:sldId id="319" r:id="rId20"/>
    <p:sldId id="313" r:id="rId21"/>
    <p:sldId id="315" r:id="rId22"/>
    <p:sldId id="316" r:id="rId23"/>
    <p:sldId id="317" r:id="rId24"/>
    <p:sldId id="318" r:id="rId25"/>
    <p:sldId id="320" r:id="rId26"/>
    <p:sldId id="314" r:id="rId27"/>
    <p:sldId id="297" r:id="rId28"/>
    <p:sldId id="322" r:id="rId29"/>
    <p:sldId id="321" r:id="rId30"/>
    <p:sldId id="323" r:id="rId31"/>
    <p:sldId id="290" r:id="rId32"/>
    <p:sldId id="264" r:id="rId33"/>
    <p:sldId id="294" r:id="rId34"/>
    <p:sldId id="296" r:id="rId35"/>
    <p:sldId id="301" r:id="rId36"/>
    <p:sldId id="302" r:id="rId37"/>
    <p:sldId id="278" r:id="rId38"/>
    <p:sldId id="279" r:id="rId39"/>
    <p:sldId id="280" r:id="rId40"/>
    <p:sldId id="281" r:id="rId41"/>
    <p:sldId id="282" r:id="rId42"/>
    <p:sldId id="306" r:id="rId43"/>
    <p:sldId id="292" r:id="rId44"/>
    <p:sldId id="293" r:id="rId45"/>
    <p:sldId id="285" r:id="rId46"/>
    <p:sldId id="329" r:id="rId47"/>
    <p:sldId id="288" r:id="rId48"/>
  </p:sldIdLst>
  <p:sldSz cx="9144000" cy="6858000" type="screen4x3"/>
  <p:notesSz cx="6858000" cy="9144000"/>
  <p:defaultTextStyle>
    <a:defPPr>
      <a:defRPr lang="en-US"/>
    </a:defPPr>
    <a:lvl1pPr algn="l" rtl="0" fontAlgn="base">
      <a:spcBef>
        <a:spcPct val="0"/>
      </a:spcBef>
      <a:spcAft>
        <a:spcPct val="0"/>
      </a:spcAft>
      <a:defRPr sz="2400" b="1" i="1"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400" b="1" i="1"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400" b="1" i="1"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400" b="1" i="1"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400" b="1" i="1" kern="1200">
        <a:solidFill>
          <a:schemeClr val="tx1"/>
        </a:solidFill>
        <a:latin typeface="Times New Roman" panose="02020603050405020304" pitchFamily="18" charset="0"/>
        <a:ea typeface="+mn-ea"/>
        <a:cs typeface="+mn-cs"/>
      </a:defRPr>
    </a:lvl5pPr>
    <a:lvl6pPr marL="2286000" algn="l" defTabSz="914400" rtl="0" eaLnBrk="1" latinLnBrk="0" hangingPunct="1">
      <a:defRPr sz="2400" b="1" i="1" kern="1200">
        <a:solidFill>
          <a:schemeClr val="tx1"/>
        </a:solidFill>
        <a:latin typeface="Times New Roman" panose="02020603050405020304" pitchFamily="18" charset="0"/>
        <a:ea typeface="+mn-ea"/>
        <a:cs typeface="+mn-cs"/>
      </a:defRPr>
    </a:lvl6pPr>
    <a:lvl7pPr marL="2743200" algn="l" defTabSz="914400" rtl="0" eaLnBrk="1" latinLnBrk="0" hangingPunct="1">
      <a:defRPr sz="2400" b="1" i="1" kern="1200">
        <a:solidFill>
          <a:schemeClr val="tx1"/>
        </a:solidFill>
        <a:latin typeface="Times New Roman" panose="02020603050405020304" pitchFamily="18" charset="0"/>
        <a:ea typeface="+mn-ea"/>
        <a:cs typeface="+mn-cs"/>
      </a:defRPr>
    </a:lvl7pPr>
    <a:lvl8pPr marL="3200400" algn="l" defTabSz="914400" rtl="0" eaLnBrk="1" latinLnBrk="0" hangingPunct="1">
      <a:defRPr sz="2400" b="1" i="1" kern="1200">
        <a:solidFill>
          <a:schemeClr val="tx1"/>
        </a:solidFill>
        <a:latin typeface="Times New Roman" panose="02020603050405020304" pitchFamily="18" charset="0"/>
        <a:ea typeface="+mn-ea"/>
        <a:cs typeface="+mn-cs"/>
      </a:defRPr>
    </a:lvl8pPr>
    <a:lvl9pPr marL="3657600" algn="l" defTabSz="914400" rtl="0" eaLnBrk="1" latinLnBrk="0" hangingPunct="1">
      <a:defRPr sz="2400" b="1" i="1"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54" autoAdjust="0"/>
    <p:restoredTop sz="90929"/>
  </p:normalViewPr>
  <p:slideViewPr>
    <p:cSldViewPr>
      <p:cViewPr varScale="1">
        <p:scale>
          <a:sx n="91" d="100"/>
          <a:sy n="91" d="100"/>
        </p:scale>
        <p:origin x="1002"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685800"/>
            <a:ext cx="7772400" cy="1143000"/>
          </a:xfrm>
        </p:spPr>
        <p:txBody>
          <a:bodyPr/>
          <a:lstStyle>
            <a:lvl1pPr>
              <a:defRPr/>
            </a:lvl1pPr>
          </a:lstStyle>
          <a:p>
            <a:pPr lvl="0"/>
            <a:r>
              <a:rPr lang="en-US" noProof="0" smtClean="0"/>
              <a:t>Click to edit Master title style</a:t>
            </a:r>
          </a:p>
        </p:txBody>
      </p:sp>
      <p:sp>
        <p:nvSpPr>
          <p:cNvPr id="307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smtClean="0"/>
              <a:t>Click to edit Master subtitle style</a:t>
            </a:r>
          </a:p>
        </p:txBody>
      </p:sp>
      <p:sp>
        <p:nvSpPr>
          <p:cNvPr id="3076" name="Rectangle 4"/>
          <p:cNvSpPr>
            <a:spLocks noGrp="1" noChangeArrowheads="1"/>
          </p:cNvSpPr>
          <p:nvPr>
            <p:ph type="dt" sz="half" idx="2"/>
          </p:nvPr>
        </p:nvSpPr>
        <p:spPr>
          <a:xfrm>
            <a:off x="685800" y="6248400"/>
            <a:ext cx="1905000" cy="457200"/>
          </a:xfrm>
        </p:spPr>
        <p:txBody>
          <a:bodyPr/>
          <a:lstStyle>
            <a:lvl1pPr>
              <a:defRPr/>
            </a:lvl1pPr>
          </a:lstStyle>
          <a:p>
            <a:endParaRPr lang="en-US"/>
          </a:p>
        </p:txBody>
      </p:sp>
      <p:sp>
        <p:nvSpPr>
          <p:cNvPr id="3077" name="Rectangle 5"/>
          <p:cNvSpPr>
            <a:spLocks noGrp="1" noChangeArrowheads="1"/>
          </p:cNvSpPr>
          <p:nvPr>
            <p:ph type="ftr" sz="quarter" idx="3"/>
          </p:nvPr>
        </p:nvSpPr>
        <p:spPr>
          <a:xfrm>
            <a:off x="3124200" y="6248400"/>
            <a:ext cx="2895600" cy="457200"/>
          </a:xfrm>
        </p:spPr>
        <p:txBody>
          <a:bodyPr/>
          <a:lstStyle>
            <a:lvl1pPr>
              <a:defRPr/>
            </a:lvl1pPr>
          </a:lstStyle>
          <a:p>
            <a:endParaRPr lang="en-US"/>
          </a:p>
        </p:txBody>
      </p:sp>
      <p:sp>
        <p:nvSpPr>
          <p:cNvPr id="3078" name="Rectangle 6"/>
          <p:cNvSpPr>
            <a:spLocks noGrp="1" noChangeArrowheads="1"/>
          </p:cNvSpPr>
          <p:nvPr>
            <p:ph type="sldNum" sz="quarter" idx="4"/>
          </p:nvPr>
        </p:nvSpPr>
        <p:spPr>
          <a:xfrm>
            <a:off x="6553200" y="6248400"/>
            <a:ext cx="1905000" cy="457200"/>
          </a:xfrm>
        </p:spPr>
        <p:txBody>
          <a:bodyPr/>
          <a:lstStyle>
            <a:lvl1pPr>
              <a:defRPr/>
            </a:lvl1pPr>
          </a:lstStyle>
          <a:p>
            <a:fld id="{FDEA4F4F-27D7-4784-A408-5AB821BEA2F5}"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53F369D-F444-47EB-BBD4-5B2F9E46CD26}" type="slidenum">
              <a:rPr lang="en-US"/>
              <a:pPr/>
              <a:t>‹#›</a:t>
            </a:fld>
            <a:endParaRPr lang="en-US"/>
          </a:p>
        </p:txBody>
      </p:sp>
    </p:spTree>
    <p:extLst>
      <p:ext uri="{BB962C8B-B14F-4D97-AF65-F5344CB8AC3E}">
        <p14:creationId xmlns:p14="http://schemas.microsoft.com/office/powerpoint/2010/main" val="2423011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371600"/>
            <a:ext cx="1752600" cy="3962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0" y="1371600"/>
            <a:ext cx="5105400" cy="3962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919BCDF-C4BD-4BA0-BA78-7A5EC0DDA564}" type="slidenum">
              <a:rPr lang="en-US"/>
              <a:pPr/>
              <a:t>‹#›</a:t>
            </a:fld>
            <a:endParaRPr lang="en-US"/>
          </a:p>
        </p:txBody>
      </p:sp>
    </p:spTree>
    <p:extLst>
      <p:ext uri="{BB962C8B-B14F-4D97-AF65-F5344CB8AC3E}">
        <p14:creationId xmlns:p14="http://schemas.microsoft.com/office/powerpoint/2010/main" val="2723733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EA2F1C7-3A99-480A-B4BF-86346B5547AD}" type="slidenum">
              <a:rPr lang="en-US"/>
              <a:pPr/>
              <a:t>‹#›</a:t>
            </a:fld>
            <a:endParaRPr lang="en-US"/>
          </a:p>
        </p:txBody>
      </p:sp>
    </p:spTree>
    <p:extLst>
      <p:ext uri="{BB962C8B-B14F-4D97-AF65-F5344CB8AC3E}">
        <p14:creationId xmlns:p14="http://schemas.microsoft.com/office/powerpoint/2010/main" val="2572470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CFAEA16-344F-4B5F-92B0-3FC5AB6E9ECE}" type="slidenum">
              <a:rPr lang="en-US"/>
              <a:pPr/>
              <a:t>‹#›</a:t>
            </a:fld>
            <a:endParaRPr lang="en-US"/>
          </a:p>
        </p:txBody>
      </p:sp>
    </p:spTree>
    <p:extLst>
      <p:ext uri="{BB962C8B-B14F-4D97-AF65-F5344CB8AC3E}">
        <p14:creationId xmlns:p14="http://schemas.microsoft.com/office/powerpoint/2010/main" val="2360111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0" y="2438400"/>
            <a:ext cx="3429000" cy="2895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2438400"/>
            <a:ext cx="3429000" cy="2895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F08D9A4-9504-4E8F-B800-541CD3AE1D31}" type="slidenum">
              <a:rPr lang="en-US"/>
              <a:pPr/>
              <a:t>‹#›</a:t>
            </a:fld>
            <a:endParaRPr lang="en-US"/>
          </a:p>
        </p:txBody>
      </p:sp>
    </p:spTree>
    <p:extLst>
      <p:ext uri="{BB962C8B-B14F-4D97-AF65-F5344CB8AC3E}">
        <p14:creationId xmlns:p14="http://schemas.microsoft.com/office/powerpoint/2010/main" val="1623524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DFDB4A1F-4276-436F-AB94-4BBFBDB9BBAC}" type="slidenum">
              <a:rPr lang="en-US"/>
              <a:pPr/>
              <a:t>‹#›</a:t>
            </a:fld>
            <a:endParaRPr lang="en-US"/>
          </a:p>
        </p:txBody>
      </p:sp>
    </p:spTree>
    <p:extLst>
      <p:ext uri="{BB962C8B-B14F-4D97-AF65-F5344CB8AC3E}">
        <p14:creationId xmlns:p14="http://schemas.microsoft.com/office/powerpoint/2010/main" val="477705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A156B00-E924-47C9-BC2E-D3DF156D8A85}" type="slidenum">
              <a:rPr lang="en-US"/>
              <a:pPr/>
              <a:t>‹#›</a:t>
            </a:fld>
            <a:endParaRPr lang="en-US"/>
          </a:p>
        </p:txBody>
      </p:sp>
    </p:spTree>
    <p:extLst>
      <p:ext uri="{BB962C8B-B14F-4D97-AF65-F5344CB8AC3E}">
        <p14:creationId xmlns:p14="http://schemas.microsoft.com/office/powerpoint/2010/main" val="3001256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2DFB2ADC-A40B-404C-8C47-4F1F0178B7A9}" type="slidenum">
              <a:rPr lang="en-US"/>
              <a:pPr/>
              <a:t>‹#›</a:t>
            </a:fld>
            <a:endParaRPr lang="en-US"/>
          </a:p>
        </p:txBody>
      </p:sp>
    </p:spTree>
    <p:extLst>
      <p:ext uri="{BB962C8B-B14F-4D97-AF65-F5344CB8AC3E}">
        <p14:creationId xmlns:p14="http://schemas.microsoft.com/office/powerpoint/2010/main" val="2795374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A1E7BCD-DEE8-45C3-A7A2-EB5179F4DBAE}" type="slidenum">
              <a:rPr lang="en-US"/>
              <a:pPr/>
              <a:t>‹#›</a:t>
            </a:fld>
            <a:endParaRPr lang="en-US"/>
          </a:p>
        </p:txBody>
      </p:sp>
    </p:spTree>
    <p:extLst>
      <p:ext uri="{BB962C8B-B14F-4D97-AF65-F5344CB8AC3E}">
        <p14:creationId xmlns:p14="http://schemas.microsoft.com/office/powerpoint/2010/main" val="2466665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713EC01-28D9-4BCE-BFC0-412230F462AA}" type="slidenum">
              <a:rPr lang="en-US"/>
              <a:pPr/>
              <a:t>‹#›</a:t>
            </a:fld>
            <a:endParaRPr lang="en-US"/>
          </a:p>
        </p:txBody>
      </p:sp>
    </p:spTree>
    <p:extLst>
      <p:ext uri="{BB962C8B-B14F-4D97-AF65-F5344CB8AC3E}">
        <p14:creationId xmlns:p14="http://schemas.microsoft.com/office/powerpoint/2010/main" val="2710410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24000" y="1371600"/>
            <a:ext cx="7010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1524000" y="2438400"/>
            <a:ext cx="70104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8382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i="0"/>
            </a:lvl1pPr>
          </a:lstStyle>
          <a:p>
            <a:endParaRPr lang="en-US"/>
          </a:p>
        </p:txBody>
      </p:sp>
      <p:sp>
        <p:nvSpPr>
          <p:cNvPr id="1029" name="Rectangle 5"/>
          <p:cNvSpPr>
            <a:spLocks noGrp="1" noChangeArrowheads="1"/>
          </p:cNvSpPr>
          <p:nvPr>
            <p:ph type="ftr" sz="quarter" idx="3"/>
          </p:nvPr>
        </p:nvSpPr>
        <p:spPr bwMode="auto">
          <a:xfrm>
            <a:off x="3276600" y="6324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i="0"/>
            </a:lvl1pPr>
          </a:lstStyle>
          <a:p>
            <a:endParaRPr lang="en-US"/>
          </a:p>
        </p:txBody>
      </p:sp>
      <p:sp>
        <p:nvSpPr>
          <p:cNvPr id="1030" name="Rectangle 6"/>
          <p:cNvSpPr>
            <a:spLocks noGrp="1" noChangeArrowheads="1"/>
          </p:cNvSpPr>
          <p:nvPr>
            <p:ph type="sldNum" sz="quarter" idx="4"/>
          </p:nvPr>
        </p:nvSpPr>
        <p:spPr bwMode="auto">
          <a:xfrm>
            <a:off x="67056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i="0"/>
            </a:lvl1pPr>
          </a:lstStyle>
          <a:p>
            <a:fld id="{C63C836A-E782-405E-A437-B80522F72692}"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1" fontAlgn="base" hangingPunct="1">
        <a:spcBef>
          <a:spcPct val="0"/>
        </a:spcBef>
        <a:spcAft>
          <a:spcPct val="0"/>
        </a:spcAft>
        <a:defRPr sz="4400" kern="12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anose="02020603050405020304" pitchFamily="18" charset="0"/>
        </a:defRPr>
      </a:lvl2pPr>
      <a:lvl3pPr algn="ctr" rtl="0" eaLnBrk="1" fontAlgn="base" hangingPunct="1">
        <a:spcBef>
          <a:spcPct val="0"/>
        </a:spcBef>
        <a:spcAft>
          <a:spcPct val="0"/>
        </a:spcAft>
        <a:defRPr sz="4400">
          <a:solidFill>
            <a:schemeClr val="tx2"/>
          </a:solidFill>
          <a:latin typeface="Times New Roman" panose="02020603050405020304" pitchFamily="18" charset="0"/>
        </a:defRPr>
      </a:lvl3pPr>
      <a:lvl4pPr algn="ctr" rtl="0" eaLnBrk="1" fontAlgn="base" hangingPunct="1">
        <a:spcBef>
          <a:spcPct val="0"/>
        </a:spcBef>
        <a:spcAft>
          <a:spcPct val="0"/>
        </a:spcAft>
        <a:defRPr sz="4400">
          <a:solidFill>
            <a:schemeClr val="tx2"/>
          </a:solidFill>
          <a:latin typeface="Times New Roman" panose="02020603050405020304" pitchFamily="18" charset="0"/>
        </a:defRPr>
      </a:lvl4pPr>
      <a:lvl5pPr algn="ctr" rtl="0" eaLnBrk="1" fontAlgn="base" hangingPunct="1">
        <a:spcBef>
          <a:spcPct val="0"/>
        </a:spcBef>
        <a:spcAft>
          <a:spcPct val="0"/>
        </a:spcAft>
        <a:defRPr sz="4400">
          <a:solidFill>
            <a:schemeClr val="tx2"/>
          </a:solidFill>
          <a:latin typeface="Times New Roman" panose="02020603050405020304" pitchFamily="18" charset="0"/>
        </a:defRPr>
      </a:lvl5pPr>
      <a:lvl6pPr marL="457200" algn="ctr" rtl="0" eaLnBrk="1" fontAlgn="base" hangingPunct="1">
        <a:spcBef>
          <a:spcPct val="0"/>
        </a:spcBef>
        <a:spcAft>
          <a:spcPct val="0"/>
        </a:spcAft>
        <a:defRPr sz="4400">
          <a:solidFill>
            <a:schemeClr val="tx2"/>
          </a:solidFill>
          <a:latin typeface="Times New Roman" panose="02020603050405020304" pitchFamily="18" charset="0"/>
        </a:defRPr>
      </a:lvl6pPr>
      <a:lvl7pPr marL="914400" algn="ctr" rtl="0" eaLnBrk="1" fontAlgn="base" hangingPunct="1">
        <a:spcBef>
          <a:spcPct val="0"/>
        </a:spcBef>
        <a:spcAft>
          <a:spcPct val="0"/>
        </a:spcAft>
        <a:defRPr sz="4400">
          <a:solidFill>
            <a:schemeClr val="tx2"/>
          </a:solidFill>
          <a:latin typeface="Times New Roman" panose="02020603050405020304" pitchFamily="18" charset="0"/>
        </a:defRPr>
      </a:lvl7pPr>
      <a:lvl8pPr marL="1371600" algn="ctr" rtl="0" eaLnBrk="1" fontAlgn="base" hangingPunct="1">
        <a:spcBef>
          <a:spcPct val="0"/>
        </a:spcBef>
        <a:spcAft>
          <a:spcPct val="0"/>
        </a:spcAft>
        <a:defRPr sz="4400">
          <a:solidFill>
            <a:schemeClr val="tx2"/>
          </a:solidFill>
          <a:latin typeface="Times New Roman" panose="02020603050405020304" pitchFamily="18" charset="0"/>
        </a:defRPr>
      </a:lvl8pPr>
      <a:lvl9pPr marL="1828800" algn="ctr" rtl="0" eaLnBrk="1" fontAlgn="base" hangingPunct="1">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blog.faradars.org/what-is-ai-history-and-basics/"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tif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blog.faradars.org/open-datasets-for-machine-learning-and-data-science/"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4"/>
          <p:cNvGrpSpPr>
            <a:grpSpLocks noChangeAspect="1"/>
          </p:cNvGrpSpPr>
          <p:nvPr/>
        </p:nvGrpSpPr>
        <p:grpSpPr bwMode="auto">
          <a:xfrm>
            <a:off x="2051720" y="404664"/>
            <a:ext cx="5832475" cy="5421313"/>
            <a:chOff x="793" y="527"/>
            <a:chExt cx="3693" cy="3048"/>
          </a:xfrm>
        </p:grpSpPr>
        <p:sp>
          <p:nvSpPr>
            <p:cNvPr id="7" name="AutoShape 5"/>
            <p:cNvSpPr>
              <a:spLocks noChangeAspect="1" noChangeArrowheads="1" noTextEdit="1"/>
            </p:cNvSpPr>
            <p:nvPr/>
          </p:nvSpPr>
          <p:spPr bwMode="auto">
            <a:xfrm>
              <a:off x="793" y="527"/>
              <a:ext cx="3693" cy="3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 name="Freeform 6"/>
            <p:cNvSpPr>
              <a:spLocks noEditPoints="1"/>
            </p:cNvSpPr>
            <p:nvPr/>
          </p:nvSpPr>
          <p:spPr bwMode="auto">
            <a:xfrm>
              <a:off x="793" y="527"/>
              <a:ext cx="3693" cy="3048"/>
            </a:xfrm>
            <a:custGeom>
              <a:avLst/>
              <a:gdLst>
                <a:gd name="T0" fmla="*/ 1525 w 3693"/>
                <a:gd name="T1" fmla="*/ 692 h 3048"/>
                <a:gd name="T2" fmla="*/ 1615 w 3693"/>
                <a:gd name="T3" fmla="*/ 156 h 3048"/>
                <a:gd name="T4" fmla="*/ 1783 w 3693"/>
                <a:gd name="T5" fmla="*/ 221 h 3048"/>
                <a:gd name="T6" fmla="*/ 2100 w 3693"/>
                <a:gd name="T7" fmla="*/ 1144 h 3048"/>
                <a:gd name="T8" fmla="*/ 2710 w 3693"/>
                <a:gd name="T9" fmla="*/ 2295 h 3048"/>
                <a:gd name="T10" fmla="*/ 3550 w 3693"/>
                <a:gd name="T11" fmla="*/ 2423 h 3048"/>
                <a:gd name="T12" fmla="*/ 2406 w 3693"/>
                <a:gd name="T13" fmla="*/ 2179 h 3048"/>
                <a:gd name="T14" fmla="*/ 2521 w 3693"/>
                <a:gd name="T15" fmla="*/ 2351 h 3048"/>
                <a:gd name="T16" fmla="*/ 3431 w 3693"/>
                <a:gd name="T17" fmla="*/ 2447 h 3048"/>
                <a:gd name="T18" fmla="*/ 2342 w 3693"/>
                <a:gd name="T19" fmla="*/ 2295 h 3048"/>
                <a:gd name="T20" fmla="*/ 2008 w 3693"/>
                <a:gd name="T21" fmla="*/ 2160 h 3048"/>
                <a:gd name="T22" fmla="*/ 1910 w 3693"/>
                <a:gd name="T23" fmla="*/ 2379 h 3048"/>
                <a:gd name="T24" fmla="*/ 1995 w 3693"/>
                <a:gd name="T25" fmla="*/ 2277 h 3048"/>
                <a:gd name="T26" fmla="*/ 2119 w 3693"/>
                <a:gd name="T27" fmla="*/ 2396 h 3048"/>
                <a:gd name="T28" fmla="*/ 2155 w 3693"/>
                <a:gd name="T29" fmla="*/ 2645 h 3048"/>
                <a:gd name="T30" fmla="*/ 2380 w 3693"/>
                <a:gd name="T31" fmla="*/ 2549 h 3048"/>
                <a:gd name="T32" fmla="*/ 2419 w 3693"/>
                <a:gd name="T33" fmla="*/ 2512 h 3048"/>
                <a:gd name="T34" fmla="*/ 2138 w 3693"/>
                <a:gd name="T35" fmla="*/ 2761 h 3048"/>
                <a:gd name="T36" fmla="*/ 1913 w 3693"/>
                <a:gd name="T37" fmla="*/ 2866 h 3048"/>
                <a:gd name="T38" fmla="*/ 1444 w 3693"/>
                <a:gd name="T39" fmla="*/ 2514 h 3048"/>
                <a:gd name="T40" fmla="*/ 1451 w 3693"/>
                <a:gd name="T41" fmla="*/ 2412 h 3048"/>
                <a:gd name="T42" fmla="*/ 9 w 3693"/>
                <a:gd name="T43" fmla="*/ 2416 h 3048"/>
                <a:gd name="T44" fmla="*/ 1389 w 3693"/>
                <a:gd name="T45" fmla="*/ 1228 h 3048"/>
                <a:gd name="T46" fmla="*/ 889 w 3693"/>
                <a:gd name="T47" fmla="*/ 1843 h 3048"/>
                <a:gd name="T48" fmla="*/ 1342 w 3693"/>
                <a:gd name="T49" fmla="*/ 1832 h 3048"/>
                <a:gd name="T50" fmla="*/ 1236 w 3693"/>
                <a:gd name="T51" fmla="*/ 1960 h 3048"/>
                <a:gd name="T52" fmla="*/ 1610 w 3693"/>
                <a:gd name="T53" fmla="*/ 965 h 3048"/>
                <a:gd name="T54" fmla="*/ 1812 w 3693"/>
                <a:gd name="T55" fmla="*/ 2130 h 3048"/>
                <a:gd name="T56" fmla="*/ 1587 w 3693"/>
                <a:gd name="T57" fmla="*/ 2479 h 3048"/>
                <a:gd name="T58" fmla="*/ 1978 w 3693"/>
                <a:gd name="T59" fmla="*/ 2097 h 3048"/>
                <a:gd name="T60" fmla="*/ 2091 w 3693"/>
                <a:gd name="T61" fmla="*/ 2589 h 3048"/>
                <a:gd name="T62" fmla="*/ 1876 w 3693"/>
                <a:gd name="T63" fmla="*/ 2447 h 3048"/>
                <a:gd name="T64" fmla="*/ 1655 w 3693"/>
                <a:gd name="T65" fmla="*/ 2601 h 3048"/>
                <a:gd name="T66" fmla="*/ 1525 w 3693"/>
                <a:gd name="T67" fmla="*/ 2587 h 3048"/>
                <a:gd name="T68" fmla="*/ 2042 w 3693"/>
                <a:gd name="T69" fmla="*/ 2705 h 3048"/>
                <a:gd name="T70" fmla="*/ 1727 w 3693"/>
                <a:gd name="T71" fmla="*/ 2561 h 3048"/>
                <a:gd name="T72" fmla="*/ 1538 w 3693"/>
                <a:gd name="T73" fmla="*/ 1468 h 3048"/>
                <a:gd name="T74" fmla="*/ 483 w 3693"/>
                <a:gd name="T75" fmla="*/ 1850 h 3048"/>
                <a:gd name="T76" fmla="*/ 1081 w 3693"/>
                <a:gd name="T77" fmla="*/ 1342 h 3048"/>
                <a:gd name="T78" fmla="*/ 1634 w 3693"/>
                <a:gd name="T79" fmla="*/ 1627 h 3048"/>
                <a:gd name="T80" fmla="*/ 996 w 3693"/>
                <a:gd name="T81" fmla="*/ 1699 h 3048"/>
                <a:gd name="T82" fmla="*/ 1429 w 3693"/>
                <a:gd name="T83" fmla="*/ 1694 h 3048"/>
                <a:gd name="T84" fmla="*/ 1602 w 3693"/>
                <a:gd name="T85" fmla="*/ 1608 h 3048"/>
                <a:gd name="T86" fmla="*/ 1187 w 3693"/>
                <a:gd name="T87" fmla="*/ 1610 h 3048"/>
                <a:gd name="T88" fmla="*/ 2063 w 3693"/>
                <a:gd name="T89" fmla="*/ 1992 h 3048"/>
                <a:gd name="T90" fmla="*/ 1593 w 3693"/>
                <a:gd name="T91" fmla="*/ 1717 h 3048"/>
                <a:gd name="T92" fmla="*/ 1744 w 3693"/>
                <a:gd name="T93" fmla="*/ 979 h 3048"/>
                <a:gd name="T94" fmla="*/ 1776 w 3693"/>
                <a:gd name="T95" fmla="*/ 811 h 3048"/>
                <a:gd name="T96" fmla="*/ 2298 w 3693"/>
                <a:gd name="T97" fmla="*/ 1519 h 3048"/>
                <a:gd name="T98" fmla="*/ 2331 w 3693"/>
                <a:gd name="T99" fmla="*/ 1943 h 3048"/>
                <a:gd name="T100" fmla="*/ 2151 w 3693"/>
                <a:gd name="T101" fmla="*/ 1936 h 3048"/>
                <a:gd name="T102" fmla="*/ 1721 w 3693"/>
                <a:gd name="T103" fmla="*/ 1240 h 3048"/>
                <a:gd name="T104" fmla="*/ 1691 w 3693"/>
                <a:gd name="T105" fmla="*/ 1825 h 3048"/>
                <a:gd name="T106" fmla="*/ 1638 w 3693"/>
                <a:gd name="T107" fmla="*/ 1794 h 3048"/>
                <a:gd name="T108" fmla="*/ 1319 w 3693"/>
                <a:gd name="T109" fmla="*/ 2144 h 3048"/>
                <a:gd name="T110" fmla="*/ 1361 w 3693"/>
                <a:gd name="T111" fmla="*/ 2382 h 3048"/>
                <a:gd name="T112" fmla="*/ 1529 w 3693"/>
                <a:gd name="T113" fmla="*/ 2130 h 3048"/>
                <a:gd name="T114" fmla="*/ 1746 w 3693"/>
                <a:gd name="T115" fmla="*/ 1939 h 3048"/>
                <a:gd name="T116" fmla="*/ 1974 w 3693"/>
                <a:gd name="T117" fmla="*/ 1936 h 3048"/>
                <a:gd name="T118" fmla="*/ 1806 w 3693"/>
                <a:gd name="T119" fmla="*/ 1582 h 3048"/>
                <a:gd name="T120" fmla="*/ 1895 w 3693"/>
                <a:gd name="T121" fmla="*/ 1578 h 3048"/>
                <a:gd name="T122" fmla="*/ 1625 w 3693"/>
                <a:gd name="T123" fmla="*/ 1501 h 3048"/>
                <a:gd name="T124" fmla="*/ 1538 w 3693"/>
                <a:gd name="T125" fmla="*/ 1039 h 304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693"/>
                <a:gd name="T190" fmla="*/ 0 h 3048"/>
                <a:gd name="T191" fmla="*/ 3693 w 3693"/>
                <a:gd name="T192" fmla="*/ 3048 h 304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693" h="3048">
                  <a:moveTo>
                    <a:pt x="1485" y="1249"/>
                  </a:moveTo>
                  <a:lnTo>
                    <a:pt x="1478" y="1242"/>
                  </a:lnTo>
                  <a:lnTo>
                    <a:pt x="1470" y="1235"/>
                  </a:lnTo>
                  <a:lnTo>
                    <a:pt x="1464" y="1228"/>
                  </a:lnTo>
                  <a:lnTo>
                    <a:pt x="1457" y="1221"/>
                  </a:lnTo>
                  <a:lnTo>
                    <a:pt x="1451" y="1216"/>
                  </a:lnTo>
                  <a:lnTo>
                    <a:pt x="1445" y="1209"/>
                  </a:lnTo>
                  <a:lnTo>
                    <a:pt x="1440" y="1202"/>
                  </a:lnTo>
                  <a:lnTo>
                    <a:pt x="1434" y="1195"/>
                  </a:lnTo>
                  <a:lnTo>
                    <a:pt x="1430" y="1188"/>
                  </a:lnTo>
                  <a:lnTo>
                    <a:pt x="1427" y="1179"/>
                  </a:lnTo>
                  <a:lnTo>
                    <a:pt x="1423" y="1172"/>
                  </a:lnTo>
                  <a:lnTo>
                    <a:pt x="1419" y="1165"/>
                  </a:lnTo>
                  <a:lnTo>
                    <a:pt x="1417" y="1158"/>
                  </a:lnTo>
                  <a:lnTo>
                    <a:pt x="1417" y="1149"/>
                  </a:lnTo>
                  <a:lnTo>
                    <a:pt x="1415" y="1142"/>
                  </a:lnTo>
                  <a:lnTo>
                    <a:pt x="1417" y="1133"/>
                  </a:lnTo>
                  <a:lnTo>
                    <a:pt x="1417" y="1112"/>
                  </a:lnTo>
                  <a:lnTo>
                    <a:pt x="1419" y="1091"/>
                  </a:lnTo>
                  <a:lnTo>
                    <a:pt x="1423" y="1072"/>
                  </a:lnTo>
                  <a:lnTo>
                    <a:pt x="1425" y="1053"/>
                  </a:lnTo>
                  <a:lnTo>
                    <a:pt x="1429" y="1037"/>
                  </a:lnTo>
                  <a:lnTo>
                    <a:pt x="1434" y="1023"/>
                  </a:lnTo>
                  <a:lnTo>
                    <a:pt x="1438" y="1007"/>
                  </a:lnTo>
                  <a:lnTo>
                    <a:pt x="1444" y="993"/>
                  </a:lnTo>
                  <a:lnTo>
                    <a:pt x="1449" y="979"/>
                  </a:lnTo>
                  <a:lnTo>
                    <a:pt x="1457" y="962"/>
                  </a:lnTo>
                  <a:lnTo>
                    <a:pt x="1464" y="948"/>
                  </a:lnTo>
                  <a:lnTo>
                    <a:pt x="1472" y="932"/>
                  </a:lnTo>
                  <a:lnTo>
                    <a:pt x="1481" y="916"/>
                  </a:lnTo>
                  <a:lnTo>
                    <a:pt x="1491" y="897"/>
                  </a:lnTo>
                  <a:lnTo>
                    <a:pt x="1502" y="876"/>
                  </a:lnTo>
                  <a:lnTo>
                    <a:pt x="1513" y="855"/>
                  </a:lnTo>
                  <a:lnTo>
                    <a:pt x="1510" y="832"/>
                  </a:lnTo>
                  <a:lnTo>
                    <a:pt x="1506" y="809"/>
                  </a:lnTo>
                  <a:lnTo>
                    <a:pt x="1502" y="783"/>
                  </a:lnTo>
                  <a:lnTo>
                    <a:pt x="1498" y="760"/>
                  </a:lnTo>
                  <a:lnTo>
                    <a:pt x="1495" y="736"/>
                  </a:lnTo>
                  <a:lnTo>
                    <a:pt x="1491" y="711"/>
                  </a:lnTo>
                  <a:lnTo>
                    <a:pt x="1487" y="687"/>
                  </a:lnTo>
                  <a:lnTo>
                    <a:pt x="1481" y="662"/>
                  </a:lnTo>
                  <a:lnTo>
                    <a:pt x="1478" y="638"/>
                  </a:lnTo>
                  <a:lnTo>
                    <a:pt x="1472" y="613"/>
                  </a:lnTo>
                  <a:lnTo>
                    <a:pt x="1468" y="585"/>
                  </a:lnTo>
                  <a:lnTo>
                    <a:pt x="1462" y="559"/>
                  </a:lnTo>
                  <a:lnTo>
                    <a:pt x="1459" y="531"/>
                  </a:lnTo>
                  <a:lnTo>
                    <a:pt x="1453" y="503"/>
                  </a:lnTo>
                  <a:lnTo>
                    <a:pt x="1447" y="475"/>
                  </a:lnTo>
                  <a:lnTo>
                    <a:pt x="1442" y="447"/>
                  </a:lnTo>
                  <a:lnTo>
                    <a:pt x="1457" y="382"/>
                  </a:lnTo>
                  <a:lnTo>
                    <a:pt x="1491" y="450"/>
                  </a:lnTo>
                  <a:lnTo>
                    <a:pt x="1496" y="489"/>
                  </a:lnTo>
                  <a:lnTo>
                    <a:pt x="1502" y="524"/>
                  </a:lnTo>
                  <a:lnTo>
                    <a:pt x="1506" y="559"/>
                  </a:lnTo>
                  <a:lnTo>
                    <a:pt x="1512" y="594"/>
                  </a:lnTo>
                  <a:lnTo>
                    <a:pt x="1515" y="629"/>
                  </a:lnTo>
                  <a:lnTo>
                    <a:pt x="1521" y="662"/>
                  </a:lnTo>
                  <a:lnTo>
                    <a:pt x="1525" y="692"/>
                  </a:lnTo>
                  <a:lnTo>
                    <a:pt x="1530" y="725"/>
                  </a:lnTo>
                  <a:lnTo>
                    <a:pt x="1534" y="755"/>
                  </a:lnTo>
                  <a:lnTo>
                    <a:pt x="1538" y="785"/>
                  </a:lnTo>
                  <a:lnTo>
                    <a:pt x="1542" y="816"/>
                  </a:lnTo>
                  <a:lnTo>
                    <a:pt x="1547" y="846"/>
                  </a:lnTo>
                  <a:lnTo>
                    <a:pt x="1551" y="874"/>
                  </a:lnTo>
                  <a:lnTo>
                    <a:pt x="1555" y="904"/>
                  </a:lnTo>
                  <a:lnTo>
                    <a:pt x="1559" y="934"/>
                  </a:lnTo>
                  <a:lnTo>
                    <a:pt x="1562" y="962"/>
                  </a:lnTo>
                  <a:lnTo>
                    <a:pt x="1566" y="946"/>
                  </a:lnTo>
                  <a:lnTo>
                    <a:pt x="1568" y="932"/>
                  </a:lnTo>
                  <a:lnTo>
                    <a:pt x="1572" y="918"/>
                  </a:lnTo>
                  <a:lnTo>
                    <a:pt x="1576" y="904"/>
                  </a:lnTo>
                  <a:lnTo>
                    <a:pt x="1581" y="890"/>
                  </a:lnTo>
                  <a:lnTo>
                    <a:pt x="1585" y="876"/>
                  </a:lnTo>
                  <a:lnTo>
                    <a:pt x="1591" y="862"/>
                  </a:lnTo>
                  <a:lnTo>
                    <a:pt x="1596" y="851"/>
                  </a:lnTo>
                  <a:lnTo>
                    <a:pt x="1604" y="837"/>
                  </a:lnTo>
                  <a:lnTo>
                    <a:pt x="1612" y="823"/>
                  </a:lnTo>
                  <a:lnTo>
                    <a:pt x="1619" y="806"/>
                  </a:lnTo>
                  <a:lnTo>
                    <a:pt x="1627" y="792"/>
                  </a:lnTo>
                  <a:lnTo>
                    <a:pt x="1636" y="774"/>
                  </a:lnTo>
                  <a:lnTo>
                    <a:pt x="1646" y="757"/>
                  </a:lnTo>
                  <a:lnTo>
                    <a:pt x="1655" y="736"/>
                  </a:lnTo>
                  <a:lnTo>
                    <a:pt x="1666" y="718"/>
                  </a:lnTo>
                  <a:lnTo>
                    <a:pt x="1663" y="680"/>
                  </a:lnTo>
                  <a:lnTo>
                    <a:pt x="1657" y="645"/>
                  </a:lnTo>
                  <a:lnTo>
                    <a:pt x="1653" y="611"/>
                  </a:lnTo>
                  <a:lnTo>
                    <a:pt x="1649" y="576"/>
                  </a:lnTo>
                  <a:lnTo>
                    <a:pt x="1646" y="543"/>
                  </a:lnTo>
                  <a:lnTo>
                    <a:pt x="1642" y="510"/>
                  </a:lnTo>
                  <a:lnTo>
                    <a:pt x="1636" y="478"/>
                  </a:lnTo>
                  <a:lnTo>
                    <a:pt x="1632" y="447"/>
                  </a:lnTo>
                  <a:lnTo>
                    <a:pt x="1629" y="417"/>
                  </a:lnTo>
                  <a:lnTo>
                    <a:pt x="1625" y="387"/>
                  </a:lnTo>
                  <a:lnTo>
                    <a:pt x="1621" y="359"/>
                  </a:lnTo>
                  <a:lnTo>
                    <a:pt x="1617" y="331"/>
                  </a:lnTo>
                  <a:lnTo>
                    <a:pt x="1613" y="305"/>
                  </a:lnTo>
                  <a:lnTo>
                    <a:pt x="1610" y="282"/>
                  </a:lnTo>
                  <a:lnTo>
                    <a:pt x="1606" y="256"/>
                  </a:lnTo>
                  <a:lnTo>
                    <a:pt x="1604" y="235"/>
                  </a:lnTo>
                  <a:lnTo>
                    <a:pt x="1604" y="233"/>
                  </a:lnTo>
                  <a:lnTo>
                    <a:pt x="1604" y="228"/>
                  </a:lnTo>
                  <a:lnTo>
                    <a:pt x="1604" y="226"/>
                  </a:lnTo>
                  <a:lnTo>
                    <a:pt x="1604" y="221"/>
                  </a:lnTo>
                  <a:lnTo>
                    <a:pt x="1604" y="214"/>
                  </a:lnTo>
                  <a:lnTo>
                    <a:pt x="1604" y="210"/>
                  </a:lnTo>
                  <a:lnTo>
                    <a:pt x="1604" y="203"/>
                  </a:lnTo>
                  <a:lnTo>
                    <a:pt x="1606" y="196"/>
                  </a:lnTo>
                  <a:lnTo>
                    <a:pt x="1606" y="189"/>
                  </a:lnTo>
                  <a:lnTo>
                    <a:pt x="1606" y="184"/>
                  </a:lnTo>
                  <a:lnTo>
                    <a:pt x="1608" y="177"/>
                  </a:lnTo>
                  <a:lnTo>
                    <a:pt x="1608" y="170"/>
                  </a:lnTo>
                  <a:lnTo>
                    <a:pt x="1610" y="163"/>
                  </a:lnTo>
                  <a:lnTo>
                    <a:pt x="1612" y="158"/>
                  </a:lnTo>
                  <a:lnTo>
                    <a:pt x="1613" y="154"/>
                  </a:lnTo>
                  <a:lnTo>
                    <a:pt x="1615" y="156"/>
                  </a:lnTo>
                  <a:lnTo>
                    <a:pt x="1617" y="158"/>
                  </a:lnTo>
                  <a:lnTo>
                    <a:pt x="1619" y="158"/>
                  </a:lnTo>
                  <a:lnTo>
                    <a:pt x="1621" y="161"/>
                  </a:lnTo>
                  <a:lnTo>
                    <a:pt x="1623" y="161"/>
                  </a:lnTo>
                  <a:lnTo>
                    <a:pt x="1623" y="163"/>
                  </a:lnTo>
                  <a:lnTo>
                    <a:pt x="1625" y="163"/>
                  </a:lnTo>
                  <a:lnTo>
                    <a:pt x="1625" y="165"/>
                  </a:lnTo>
                  <a:lnTo>
                    <a:pt x="1627" y="165"/>
                  </a:lnTo>
                  <a:lnTo>
                    <a:pt x="1627" y="168"/>
                  </a:lnTo>
                  <a:lnTo>
                    <a:pt x="1627" y="170"/>
                  </a:lnTo>
                  <a:lnTo>
                    <a:pt x="1629" y="170"/>
                  </a:lnTo>
                  <a:lnTo>
                    <a:pt x="1629" y="172"/>
                  </a:lnTo>
                  <a:lnTo>
                    <a:pt x="1632" y="193"/>
                  </a:lnTo>
                  <a:lnTo>
                    <a:pt x="1638" y="217"/>
                  </a:lnTo>
                  <a:lnTo>
                    <a:pt x="1644" y="247"/>
                  </a:lnTo>
                  <a:lnTo>
                    <a:pt x="1649" y="280"/>
                  </a:lnTo>
                  <a:lnTo>
                    <a:pt x="1655" y="317"/>
                  </a:lnTo>
                  <a:lnTo>
                    <a:pt x="1661" y="357"/>
                  </a:lnTo>
                  <a:lnTo>
                    <a:pt x="1668" y="401"/>
                  </a:lnTo>
                  <a:lnTo>
                    <a:pt x="1674" y="447"/>
                  </a:lnTo>
                  <a:lnTo>
                    <a:pt x="1681" y="496"/>
                  </a:lnTo>
                  <a:lnTo>
                    <a:pt x="1689" y="548"/>
                  </a:lnTo>
                  <a:lnTo>
                    <a:pt x="1695" y="599"/>
                  </a:lnTo>
                  <a:lnTo>
                    <a:pt x="1702" y="652"/>
                  </a:lnTo>
                  <a:lnTo>
                    <a:pt x="1710" y="708"/>
                  </a:lnTo>
                  <a:lnTo>
                    <a:pt x="1717" y="762"/>
                  </a:lnTo>
                  <a:lnTo>
                    <a:pt x="1725" y="818"/>
                  </a:lnTo>
                  <a:lnTo>
                    <a:pt x="1732" y="874"/>
                  </a:lnTo>
                  <a:lnTo>
                    <a:pt x="1732" y="855"/>
                  </a:lnTo>
                  <a:lnTo>
                    <a:pt x="1734" y="837"/>
                  </a:lnTo>
                  <a:lnTo>
                    <a:pt x="1738" y="820"/>
                  </a:lnTo>
                  <a:lnTo>
                    <a:pt x="1742" y="804"/>
                  </a:lnTo>
                  <a:lnTo>
                    <a:pt x="1746" y="788"/>
                  </a:lnTo>
                  <a:lnTo>
                    <a:pt x="1749" y="774"/>
                  </a:lnTo>
                  <a:lnTo>
                    <a:pt x="1755" y="760"/>
                  </a:lnTo>
                  <a:lnTo>
                    <a:pt x="1761" y="746"/>
                  </a:lnTo>
                  <a:lnTo>
                    <a:pt x="1768" y="729"/>
                  </a:lnTo>
                  <a:lnTo>
                    <a:pt x="1774" y="715"/>
                  </a:lnTo>
                  <a:lnTo>
                    <a:pt x="1783" y="699"/>
                  </a:lnTo>
                  <a:lnTo>
                    <a:pt x="1791" y="683"/>
                  </a:lnTo>
                  <a:lnTo>
                    <a:pt x="1800" y="664"/>
                  </a:lnTo>
                  <a:lnTo>
                    <a:pt x="1812" y="645"/>
                  </a:lnTo>
                  <a:lnTo>
                    <a:pt x="1823" y="625"/>
                  </a:lnTo>
                  <a:lnTo>
                    <a:pt x="1834" y="601"/>
                  </a:lnTo>
                  <a:lnTo>
                    <a:pt x="1830" y="564"/>
                  </a:lnTo>
                  <a:lnTo>
                    <a:pt x="1825" y="527"/>
                  </a:lnTo>
                  <a:lnTo>
                    <a:pt x="1821" y="489"/>
                  </a:lnTo>
                  <a:lnTo>
                    <a:pt x="1815" y="454"/>
                  </a:lnTo>
                  <a:lnTo>
                    <a:pt x="1810" y="419"/>
                  </a:lnTo>
                  <a:lnTo>
                    <a:pt x="1806" y="384"/>
                  </a:lnTo>
                  <a:lnTo>
                    <a:pt x="1800" y="352"/>
                  </a:lnTo>
                  <a:lnTo>
                    <a:pt x="1796" y="317"/>
                  </a:lnTo>
                  <a:lnTo>
                    <a:pt x="1791" y="284"/>
                  </a:lnTo>
                  <a:lnTo>
                    <a:pt x="1787" y="254"/>
                  </a:lnTo>
                  <a:lnTo>
                    <a:pt x="1783" y="221"/>
                  </a:lnTo>
                  <a:lnTo>
                    <a:pt x="1778" y="193"/>
                  </a:lnTo>
                  <a:lnTo>
                    <a:pt x="1774" y="163"/>
                  </a:lnTo>
                  <a:lnTo>
                    <a:pt x="1770" y="135"/>
                  </a:lnTo>
                  <a:lnTo>
                    <a:pt x="1766" y="107"/>
                  </a:lnTo>
                  <a:lnTo>
                    <a:pt x="1763" y="82"/>
                  </a:lnTo>
                  <a:lnTo>
                    <a:pt x="1763" y="79"/>
                  </a:lnTo>
                  <a:lnTo>
                    <a:pt x="1763" y="75"/>
                  </a:lnTo>
                  <a:lnTo>
                    <a:pt x="1763" y="72"/>
                  </a:lnTo>
                  <a:lnTo>
                    <a:pt x="1763" y="68"/>
                  </a:lnTo>
                  <a:lnTo>
                    <a:pt x="1763" y="61"/>
                  </a:lnTo>
                  <a:lnTo>
                    <a:pt x="1764" y="56"/>
                  </a:lnTo>
                  <a:lnTo>
                    <a:pt x="1764" y="49"/>
                  </a:lnTo>
                  <a:lnTo>
                    <a:pt x="1764" y="42"/>
                  </a:lnTo>
                  <a:lnTo>
                    <a:pt x="1764" y="35"/>
                  </a:lnTo>
                  <a:lnTo>
                    <a:pt x="1766" y="28"/>
                  </a:lnTo>
                  <a:lnTo>
                    <a:pt x="1766" y="23"/>
                  </a:lnTo>
                  <a:lnTo>
                    <a:pt x="1768" y="16"/>
                  </a:lnTo>
                  <a:lnTo>
                    <a:pt x="1768" y="9"/>
                  </a:lnTo>
                  <a:lnTo>
                    <a:pt x="1770" y="5"/>
                  </a:lnTo>
                  <a:lnTo>
                    <a:pt x="1772" y="0"/>
                  </a:lnTo>
                  <a:lnTo>
                    <a:pt x="1774" y="2"/>
                  </a:lnTo>
                  <a:lnTo>
                    <a:pt x="1776" y="2"/>
                  </a:lnTo>
                  <a:lnTo>
                    <a:pt x="1778" y="2"/>
                  </a:lnTo>
                  <a:lnTo>
                    <a:pt x="1778" y="5"/>
                  </a:lnTo>
                  <a:lnTo>
                    <a:pt x="1780" y="5"/>
                  </a:lnTo>
                  <a:lnTo>
                    <a:pt x="1780" y="7"/>
                  </a:lnTo>
                  <a:lnTo>
                    <a:pt x="1781" y="7"/>
                  </a:lnTo>
                  <a:lnTo>
                    <a:pt x="1783" y="9"/>
                  </a:lnTo>
                  <a:lnTo>
                    <a:pt x="1785" y="12"/>
                  </a:lnTo>
                  <a:lnTo>
                    <a:pt x="1785" y="14"/>
                  </a:lnTo>
                  <a:lnTo>
                    <a:pt x="1787" y="16"/>
                  </a:lnTo>
                  <a:lnTo>
                    <a:pt x="1789" y="19"/>
                  </a:lnTo>
                  <a:lnTo>
                    <a:pt x="1795" y="47"/>
                  </a:lnTo>
                  <a:lnTo>
                    <a:pt x="1800" y="84"/>
                  </a:lnTo>
                  <a:lnTo>
                    <a:pt x="1808" y="126"/>
                  </a:lnTo>
                  <a:lnTo>
                    <a:pt x="1817" y="177"/>
                  </a:lnTo>
                  <a:lnTo>
                    <a:pt x="1825" y="233"/>
                  </a:lnTo>
                  <a:lnTo>
                    <a:pt x="1834" y="294"/>
                  </a:lnTo>
                  <a:lnTo>
                    <a:pt x="1844" y="359"/>
                  </a:lnTo>
                  <a:lnTo>
                    <a:pt x="1853" y="426"/>
                  </a:lnTo>
                  <a:lnTo>
                    <a:pt x="1863" y="499"/>
                  </a:lnTo>
                  <a:lnTo>
                    <a:pt x="1872" y="571"/>
                  </a:lnTo>
                  <a:lnTo>
                    <a:pt x="1881" y="645"/>
                  </a:lnTo>
                  <a:lnTo>
                    <a:pt x="1889" y="718"/>
                  </a:lnTo>
                  <a:lnTo>
                    <a:pt x="1898" y="790"/>
                  </a:lnTo>
                  <a:lnTo>
                    <a:pt x="1906" y="860"/>
                  </a:lnTo>
                  <a:lnTo>
                    <a:pt x="1915" y="930"/>
                  </a:lnTo>
                  <a:lnTo>
                    <a:pt x="1923" y="995"/>
                  </a:lnTo>
                  <a:lnTo>
                    <a:pt x="1955" y="1021"/>
                  </a:lnTo>
                  <a:lnTo>
                    <a:pt x="1989" y="1049"/>
                  </a:lnTo>
                  <a:lnTo>
                    <a:pt x="2025" y="1079"/>
                  </a:lnTo>
                  <a:lnTo>
                    <a:pt x="2063" y="1112"/>
                  </a:lnTo>
                  <a:lnTo>
                    <a:pt x="2100" y="1144"/>
                  </a:lnTo>
                  <a:lnTo>
                    <a:pt x="2140" y="1177"/>
                  </a:lnTo>
                  <a:lnTo>
                    <a:pt x="2178" y="1212"/>
                  </a:lnTo>
                  <a:lnTo>
                    <a:pt x="2214" y="1249"/>
                  </a:lnTo>
                  <a:lnTo>
                    <a:pt x="2249" y="1286"/>
                  </a:lnTo>
                  <a:lnTo>
                    <a:pt x="2283" y="1326"/>
                  </a:lnTo>
                  <a:lnTo>
                    <a:pt x="2317" y="1366"/>
                  </a:lnTo>
                  <a:lnTo>
                    <a:pt x="2346" y="1407"/>
                  </a:lnTo>
                  <a:lnTo>
                    <a:pt x="2372" y="1449"/>
                  </a:lnTo>
                  <a:lnTo>
                    <a:pt x="2397" y="1491"/>
                  </a:lnTo>
                  <a:lnTo>
                    <a:pt x="2415" y="1536"/>
                  </a:lnTo>
                  <a:lnTo>
                    <a:pt x="2431" y="1580"/>
                  </a:lnTo>
                  <a:lnTo>
                    <a:pt x="2438" y="1606"/>
                  </a:lnTo>
                  <a:lnTo>
                    <a:pt x="2442" y="1634"/>
                  </a:lnTo>
                  <a:lnTo>
                    <a:pt x="2446" y="1661"/>
                  </a:lnTo>
                  <a:lnTo>
                    <a:pt x="2448" y="1689"/>
                  </a:lnTo>
                  <a:lnTo>
                    <a:pt x="2449" y="1717"/>
                  </a:lnTo>
                  <a:lnTo>
                    <a:pt x="2448" y="1745"/>
                  </a:lnTo>
                  <a:lnTo>
                    <a:pt x="2446" y="1773"/>
                  </a:lnTo>
                  <a:lnTo>
                    <a:pt x="2442" y="1801"/>
                  </a:lnTo>
                  <a:lnTo>
                    <a:pt x="2438" y="1829"/>
                  </a:lnTo>
                  <a:lnTo>
                    <a:pt x="2432" y="1855"/>
                  </a:lnTo>
                  <a:lnTo>
                    <a:pt x="2427" y="1883"/>
                  </a:lnTo>
                  <a:lnTo>
                    <a:pt x="2417" y="1908"/>
                  </a:lnTo>
                  <a:lnTo>
                    <a:pt x="2410" y="1934"/>
                  </a:lnTo>
                  <a:lnTo>
                    <a:pt x="2400" y="1960"/>
                  </a:lnTo>
                  <a:lnTo>
                    <a:pt x="2389" y="1983"/>
                  </a:lnTo>
                  <a:lnTo>
                    <a:pt x="2378" y="2006"/>
                  </a:lnTo>
                  <a:lnTo>
                    <a:pt x="2389" y="2020"/>
                  </a:lnTo>
                  <a:lnTo>
                    <a:pt x="2398" y="2032"/>
                  </a:lnTo>
                  <a:lnTo>
                    <a:pt x="2410" y="2046"/>
                  </a:lnTo>
                  <a:lnTo>
                    <a:pt x="2419" y="2058"/>
                  </a:lnTo>
                  <a:lnTo>
                    <a:pt x="2431" y="2072"/>
                  </a:lnTo>
                  <a:lnTo>
                    <a:pt x="2442" y="2083"/>
                  </a:lnTo>
                  <a:lnTo>
                    <a:pt x="2451" y="2095"/>
                  </a:lnTo>
                  <a:lnTo>
                    <a:pt x="2463" y="2109"/>
                  </a:lnTo>
                  <a:lnTo>
                    <a:pt x="2472" y="2121"/>
                  </a:lnTo>
                  <a:lnTo>
                    <a:pt x="2483" y="2132"/>
                  </a:lnTo>
                  <a:lnTo>
                    <a:pt x="2495" y="2144"/>
                  </a:lnTo>
                  <a:lnTo>
                    <a:pt x="2504" y="2156"/>
                  </a:lnTo>
                  <a:lnTo>
                    <a:pt x="2515" y="2167"/>
                  </a:lnTo>
                  <a:lnTo>
                    <a:pt x="2525" y="2179"/>
                  </a:lnTo>
                  <a:lnTo>
                    <a:pt x="2536" y="2188"/>
                  </a:lnTo>
                  <a:lnTo>
                    <a:pt x="2546" y="2200"/>
                  </a:lnTo>
                  <a:lnTo>
                    <a:pt x="2557" y="2211"/>
                  </a:lnTo>
                  <a:lnTo>
                    <a:pt x="2566" y="2221"/>
                  </a:lnTo>
                  <a:lnTo>
                    <a:pt x="2578" y="2230"/>
                  </a:lnTo>
                  <a:lnTo>
                    <a:pt x="2587" y="2239"/>
                  </a:lnTo>
                  <a:lnTo>
                    <a:pt x="2597" y="2246"/>
                  </a:lnTo>
                  <a:lnTo>
                    <a:pt x="2604" y="2256"/>
                  </a:lnTo>
                  <a:lnTo>
                    <a:pt x="2614" y="2263"/>
                  </a:lnTo>
                  <a:lnTo>
                    <a:pt x="2625" y="2267"/>
                  </a:lnTo>
                  <a:lnTo>
                    <a:pt x="2634" y="2274"/>
                  </a:lnTo>
                  <a:lnTo>
                    <a:pt x="2644" y="2279"/>
                  </a:lnTo>
                  <a:lnTo>
                    <a:pt x="2655" y="2284"/>
                  </a:lnTo>
                  <a:lnTo>
                    <a:pt x="2668" y="2288"/>
                  </a:lnTo>
                  <a:lnTo>
                    <a:pt x="2682" y="2291"/>
                  </a:lnTo>
                  <a:lnTo>
                    <a:pt x="2695" y="2293"/>
                  </a:lnTo>
                  <a:lnTo>
                    <a:pt x="2710" y="2295"/>
                  </a:lnTo>
                  <a:lnTo>
                    <a:pt x="2727" y="2295"/>
                  </a:lnTo>
                  <a:lnTo>
                    <a:pt x="2787" y="2300"/>
                  </a:lnTo>
                  <a:lnTo>
                    <a:pt x="2846" y="2302"/>
                  </a:lnTo>
                  <a:lnTo>
                    <a:pt x="2900" y="2305"/>
                  </a:lnTo>
                  <a:lnTo>
                    <a:pt x="2955" y="2307"/>
                  </a:lnTo>
                  <a:lnTo>
                    <a:pt x="3006" y="2307"/>
                  </a:lnTo>
                  <a:lnTo>
                    <a:pt x="3057" y="2312"/>
                  </a:lnTo>
                  <a:lnTo>
                    <a:pt x="3106" y="2314"/>
                  </a:lnTo>
                  <a:lnTo>
                    <a:pt x="3153" y="2316"/>
                  </a:lnTo>
                  <a:lnTo>
                    <a:pt x="3200" y="2321"/>
                  </a:lnTo>
                  <a:lnTo>
                    <a:pt x="3248" y="2326"/>
                  </a:lnTo>
                  <a:lnTo>
                    <a:pt x="3295" y="2333"/>
                  </a:lnTo>
                  <a:lnTo>
                    <a:pt x="3342" y="2340"/>
                  </a:lnTo>
                  <a:lnTo>
                    <a:pt x="3391" y="2347"/>
                  </a:lnTo>
                  <a:lnTo>
                    <a:pt x="3440" y="2356"/>
                  </a:lnTo>
                  <a:lnTo>
                    <a:pt x="3489" y="2368"/>
                  </a:lnTo>
                  <a:lnTo>
                    <a:pt x="3542" y="2382"/>
                  </a:lnTo>
                  <a:lnTo>
                    <a:pt x="3550" y="2384"/>
                  </a:lnTo>
                  <a:lnTo>
                    <a:pt x="3557" y="2384"/>
                  </a:lnTo>
                  <a:lnTo>
                    <a:pt x="3567" y="2386"/>
                  </a:lnTo>
                  <a:lnTo>
                    <a:pt x="3574" y="2386"/>
                  </a:lnTo>
                  <a:lnTo>
                    <a:pt x="3584" y="2389"/>
                  </a:lnTo>
                  <a:lnTo>
                    <a:pt x="3593" y="2389"/>
                  </a:lnTo>
                  <a:lnTo>
                    <a:pt x="3602" y="2391"/>
                  </a:lnTo>
                  <a:lnTo>
                    <a:pt x="3612" y="2391"/>
                  </a:lnTo>
                  <a:lnTo>
                    <a:pt x="3619" y="2391"/>
                  </a:lnTo>
                  <a:lnTo>
                    <a:pt x="3629" y="2391"/>
                  </a:lnTo>
                  <a:lnTo>
                    <a:pt x="3638" y="2391"/>
                  </a:lnTo>
                  <a:lnTo>
                    <a:pt x="3648" y="2393"/>
                  </a:lnTo>
                  <a:lnTo>
                    <a:pt x="3657" y="2393"/>
                  </a:lnTo>
                  <a:lnTo>
                    <a:pt x="3665" y="2393"/>
                  </a:lnTo>
                  <a:lnTo>
                    <a:pt x="3674" y="2396"/>
                  </a:lnTo>
                  <a:lnTo>
                    <a:pt x="3682" y="2398"/>
                  </a:lnTo>
                  <a:lnTo>
                    <a:pt x="3685" y="2398"/>
                  </a:lnTo>
                  <a:lnTo>
                    <a:pt x="3689" y="2400"/>
                  </a:lnTo>
                  <a:lnTo>
                    <a:pt x="3691" y="2403"/>
                  </a:lnTo>
                  <a:lnTo>
                    <a:pt x="3691" y="2405"/>
                  </a:lnTo>
                  <a:lnTo>
                    <a:pt x="3693" y="2407"/>
                  </a:lnTo>
                  <a:lnTo>
                    <a:pt x="3693" y="2410"/>
                  </a:lnTo>
                  <a:lnTo>
                    <a:pt x="3693" y="2412"/>
                  </a:lnTo>
                  <a:lnTo>
                    <a:pt x="3693" y="2414"/>
                  </a:lnTo>
                  <a:lnTo>
                    <a:pt x="3691" y="2416"/>
                  </a:lnTo>
                  <a:lnTo>
                    <a:pt x="3689" y="2419"/>
                  </a:lnTo>
                  <a:lnTo>
                    <a:pt x="3687" y="2421"/>
                  </a:lnTo>
                  <a:lnTo>
                    <a:pt x="3684" y="2423"/>
                  </a:lnTo>
                  <a:lnTo>
                    <a:pt x="3680" y="2426"/>
                  </a:lnTo>
                  <a:lnTo>
                    <a:pt x="3676" y="2428"/>
                  </a:lnTo>
                  <a:lnTo>
                    <a:pt x="3672" y="2430"/>
                  </a:lnTo>
                  <a:lnTo>
                    <a:pt x="3667" y="2430"/>
                  </a:lnTo>
                  <a:lnTo>
                    <a:pt x="3653" y="2430"/>
                  </a:lnTo>
                  <a:lnTo>
                    <a:pt x="3640" y="2430"/>
                  </a:lnTo>
                  <a:lnTo>
                    <a:pt x="3627" y="2428"/>
                  </a:lnTo>
                  <a:lnTo>
                    <a:pt x="3614" y="2428"/>
                  </a:lnTo>
                  <a:lnTo>
                    <a:pt x="3601" y="2428"/>
                  </a:lnTo>
                  <a:lnTo>
                    <a:pt x="3587" y="2426"/>
                  </a:lnTo>
                  <a:lnTo>
                    <a:pt x="3574" y="2426"/>
                  </a:lnTo>
                  <a:lnTo>
                    <a:pt x="3561" y="2423"/>
                  </a:lnTo>
                  <a:lnTo>
                    <a:pt x="3550" y="2423"/>
                  </a:lnTo>
                  <a:lnTo>
                    <a:pt x="3538" y="2421"/>
                  </a:lnTo>
                  <a:lnTo>
                    <a:pt x="3527" y="2421"/>
                  </a:lnTo>
                  <a:lnTo>
                    <a:pt x="3516" y="2419"/>
                  </a:lnTo>
                  <a:lnTo>
                    <a:pt x="3506" y="2416"/>
                  </a:lnTo>
                  <a:lnTo>
                    <a:pt x="3497" y="2416"/>
                  </a:lnTo>
                  <a:lnTo>
                    <a:pt x="3489" y="2414"/>
                  </a:lnTo>
                  <a:lnTo>
                    <a:pt x="3484" y="2412"/>
                  </a:lnTo>
                  <a:lnTo>
                    <a:pt x="3468" y="2407"/>
                  </a:lnTo>
                  <a:lnTo>
                    <a:pt x="3451" y="2403"/>
                  </a:lnTo>
                  <a:lnTo>
                    <a:pt x="3436" y="2398"/>
                  </a:lnTo>
                  <a:lnTo>
                    <a:pt x="3417" y="2396"/>
                  </a:lnTo>
                  <a:lnTo>
                    <a:pt x="3401" y="2391"/>
                  </a:lnTo>
                  <a:lnTo>
                    <a:pt x="3380" y="2389"/>
                  </a:lnTo>
                  <a:lnTo>
                    <a:pt x="3361" y="2386"/>
                  </a:lnTo>
                  <a:lnTo>
                    <a:pt x="3340" y="2384"/>
                  </a:lnTo>
                  <a:lnTo>
                    <a:pt x="3319" y="2382"/>
                  </a:lnTo>
                  <a:lnTo>
                    <a:pt x="3297" y="2379"/>
                  </a:lnTo>
                  <a:lnTo>
                    <a:pt x="3274" y="2377"/>
                  </a:lnTo>
                  <a:lnTo>
                    <a:pt x="3251" y="2375"/>
                  </a:lnTo>
                  <a:lnTo>
                    <a:pt x="3229" y="2372"/>
                  </a:lnTo>
                  <a:lnTo>
                    <a:pt x="3206" y="2370"/>
                  </a:lnTo>
                  <a:lnTo>
                    <a:pt x="3182" y="2368"/>
                  </a:lnTo>
                  <a:lnTo>
                    <a:pt x="3159" y="2365"/>
                  </a:lnTo>
                  <a:lnTo>
                    <a:pt x="3117" y="2361"/>
                  </a:lnTo>
                  <a:lnTo>
                    <a:pt x="3076" y="2358"/>
                  </a:lnTo>
                  <a:lnTo>
                    <a:pt x="3033" y="2356"/>
                  </a:lnTo>
                  <a:lnTo>
                    <a:pt x="2989" y="2354"/>
                  </a:lnTo>
                  <a:lnTo>
                    <a:pt x="2946" y="2354"/>
                  </a:lnTo>
                  <a:lnTo>
                    <a:pt x="2904" y="2351"/>
                  </a:lnTo>
                  <a:lnTo>
                    <a:pt x="2863" y="2351"/>
                  </a:lnTo>
                  <a:lnTo>
                    <a:pt x="2821" y="2349"/>
                  </a:lnTo>
                  <a:lnTo>
                    <a:pt x="2783" y="2349"/>
                  </a:lnTo>
                  <a:lnTo>
                    <a:pt x="2748" y="2349"/>
                  </a:lnTo>
                  <a:lnTo>
                    <a:pt x="2715" y="2349"/>
                  </a:lnTo>
                  <a:lnTo>
                    <a:pt x="2685" y="2349"/>
                  </a:lnTo>
                  <a:lnTo>
                    <a:pt x="2661" y="2347"/>
                  </a:lnTo>
                  <a:lnTo>
                    <a:pt x="2638" y="2347"/>
                  </a:lnTo>
                  <a:lnTo>
                    <a:pt x="2623" y="2344"/>
                  </a:lnTo>
                  <a:lnTo>
                    <a:pt x="2612" y="2342"/>
                  </a:lnTo>
                  <a:lnTo>
                    <a:pt x="2593" y="2337"/>
                  </a:lnTo>
                  <a:lnTo>
                    <a:pt x="2576" y="2330"/>
                  </a:lnTo>
                  <a:lnTo>
                    <a:pt x="2561" y="2323"/>
                  </a:lnTo>
                  <a:lnTo>
                    <a:pt x="2546" y="2314"/>
                  </a:lnTo>
                  <a:lnTo>
                    <a:pt x="2532" y="2307"/>
                  </a:lnTo>
                  <a:lnTo>
                    <a:pt x="2521" y="2298"/>
                  </a:lnTo>
                  <a:lnTo>
                    <a:pt x="2510" y="2288"/>
                  </a:lnTo>
                  <a:lnTo>
                    <a:pt x="2498" y="2279"/>
                  </a:lnTo>
                  <a:lnTo>
                    <a:pt x="2489" y="2270"/>
                  </a:lnTo>
                  <a:lnTo>
                    <a:pt x="2480" y="2260"/>
                  </a:lnTo>
                  <a:lnTo>
                    <a:pt x="2470" y="2249"/>
                  </a:lnTo>
                  <a:lnTo>
                    <a:pt x="2461" y="2239"/>
                  </a:lnTo>
                  <a:lnTo>
                    <a:pt x="2451" y="2228"/>
                  </a:lnTo>
                  <a:lnTo>
                    <a:pt x="2442" y="2218"/>
                  </a:lnTo>
                  <a:lnTo>
                    <a:pt x="2431" y="2207"/>
                  </a:lnTo>
                  <a:lnTo>
                    <a:pt x="2421" y="2195"/>
                  </a:lnTo>
                  <a:lnTo>
                    <a:pt x="2415" y="2190"/>
                  </a:lnTo>
                  <a:lnTo>
                    <a:pt x="2410" y="2186"/>
                  </a:lnTo>
                  <a:lnTo>
                    <a:pt x="2406" y="2179"/>
                  </a:lnTo>
                  <a:lnTo>
                    <a:pt x="2400" y="2174"/>
                  </a:lnTo>
                  <a:lnTo>
                    <a:pt x="2395" y="2167"/>
                  </a:lnTo>
                  <a:lnTo>
                    <a:pt x="2389" y="2160"/>
                  </a:lnTo>
                  <a:lnTo>
                    <a:pt x="2383" y="2156"/>
                  </a:lnTo>
                  <a:lnTo>
                    <a:pt x="2378" y="2149"/>
                  </a:lnTo>
                  <a:lnTo>
                    <a:pt x="2370" y="2142"/>
                  </a:lnTo>
                  <a:lnTo>
                    <a:pt x="2365" y="2135"/>
                  </a:lnTo>
                  <a:lnTo>
                    <a:pt x="2359" y="2128"/>
                  </a:lnTo>
                  <a:lnTo>
                    <a:pt x="2353" y="2118"/>
                  </a:lnTo>
                  <a:lnTo>
                    <a:pt x="2348" y="2111"/>
                  </a:lnTo>
                  <a:lnTo>
                    <a:pt x="2340" y="2104"/>
                  </a:lnTo>
                  <a:lnTo>
                    <a:pt x="2334" y="2097"/>
                  </a:lnTo>
                  <a:lnTo>
                    <a:pt x="2329" y="2088"/>
                  </a:lnTo>
                  <a:lnTo>
                    <a:pt x="2327" y="2090"/>
                  </a:lnTo>
                  <a:lnTo>
                    <a:pt x="2325" y="2090"/>
                  </a:lnTo>
                  <a:lnTo>
                    <a:pt x="2323" y="2093"/>
                  </a:lnTo>
                  <a:lnTo>
                    <a:pt x="2321" y="2095"/>
                  </a:lnTo>
                  <a:lnTo>
                    <a:pt x="2319" y="2097"/>
                  </a:lnTo>
                  <a:lnTo>
                    <a:pt x="2315" y="2100"/>
                  </a:lnTo>
                  <a:lnTo>
                    <a:pt x="2314" y="2102"/>
                  </a:lnTo>
                  <a:lnTo>
                    <a:pt x="2312" y="2104"/>
                  </a:lnTo>
                  <a:lnTo>
                    <a:pt x="2310" y="2107"/>
                  </a:lnTo>
                  <a:lnTo>
                    <a:pt x="2308" y="2109"/>
                  </a:lnTo>
                  <a:lnTo>
                    <a:pt x="2306" y="2111"/>
                  </a:lnTo>
                  <a:lnTo>
                    <a:pt x="2304" y="2114"/>
                  </a:lnTo>
                  <a:lnTo>
                    <a:pt x="2302" y="2116"/>
                  </a:lnTo>
                  <a:lnTo>
                    <a:pt x="2300" y="2118"/>
                  </a:lnTo>
                  <a:lnTo>
                    <a:pt x="2298" y="2121"/>
                  </a:lnTo>
                  <a:lnTo>
                    <a:pt x="2297" y="2123"/>
                  </a:lnTo>
                  <a:lnTo>
                    <a:pt x="2302" y="2130"/>
                  </a:lnTo>
                  <a:lnTo>
                    <a:pt x="2308" y="2137"/>
                  </a:lnTo>
                  <a:lnTo>
                    <a:pt x="2314" y="2144"/>
                  </a:lnTo>
                  <a:lnTo>
                    <a:pt x="2319" y="2151"/>
                  </a:lnTo>
                  <a:lnTo>
                    <a:pt x="2325" y="2158"/>
                  </a:lnTo>
                  <a:lnTo>
                    <a:pt x="2332" y="2165"/>
                  </a:lnTo>
                  <a:lnTo>
                    <a:pt x="2338" y="2174"/>
                  </a:lnTo>
                  <a:lnTo>
                    <a:pt x="2344" y="2181"/>
                  </a:lnTo>
                  <a:lnTo>
                    <a:pt x="2349" y="2188"/>
                  </a:lnTo>
                  <a:lnTo>
                    <a:pt x="2355" y="2195"/>
                  </a:lnTo>
                  <a:lnTo>
                    <a:pt x="2361" y="2202"/>
                  </a:lnTo>
                  <a:lnTo>
                    <a:pt x="2366" y="2207"/>
                  </a:lnTo>
                  <a:lnTo>
                    <a:pt x="2372" y="2214"/>
                  </a:lnTo>
                  <a:lnTo>
                    <a:pt x="2380" y="2221"/>
                  </a:lnTo>
                  <a:lnTo>
                    <a:pt x="2385" y="2228"/>
                  </a:lnTo>
                  <a:lnTo>
                    <a:pt x="2391" y="2235"/>
                  </a:lnTo>
                  <a:lnTo>
                    <a:pt x="2400" y="2246"/>
                  </a:lnTo>
                  <a:lnTo>
                    <a:pt x="2410" y="2256"/>
                  </a:lnTo>
                  <a:lnTo>
                    <a:pt x="2421" y="2267"/>
                  </a:lnTo>
                  <a:lnTo>
                    <a:pt x="2431" y="2277"/>
                  </a:lnTo>
                  <a:lnTo>
                    <a:pt x="2440" y="2286"/>
                  </a:lnTo>
                  <a:lnTo>
                    <a:pt x="2449" y="2295"/>
                  </a:lnTo>
                  <a:lnTo>
                    <a:pt x="2459" y="2305"/>
                  </a:lnTo>
                  <a:lnTo>
                    <a:pt x="2468" y="2314"/>
                  </a:lnTo>
                  <a:lnTo>
                    <a:pt x="2478" y="2321"/>
                  </a:lnTo>
                  <a:lnTo>
                    <a:pt x="2489" y="2328"/>
                  </a:lnTo>
                  <a:lnTo>
                    <a:pt x="2498" y="2337"/>
                  </a:lnTo>
                  <a:lnTo>
                    <a:pt x="2510" y="2344"/>
                  </a:lnTo>
                  <a:lnTo>
                    <a:pt x="2521" y="2351"/>
                  </a:lnTo>
                  <a:lnTo>
                    <a:pt x="2532" y="2358"/>
                  </a:lnTo>
                  <a:lnTo>
                    <a:pt x="2546" y="2365"/>
                  </a:lnTo>
                  <a:lnTo>
                    <a:pt x="2559" y="2375"/>
                  </a:lnTo>
                  <a:lnTo>
                    <a:pt x="2570" y="2377"/>
                  </a:lnTo>
                  <a:lnTo>
                    <a:pt x="2583" y="2379"/>
                  </a:lnTo>
                  <a:lnTo>
                    <a:pt x="2600" y="2382"/>
                  </a:lnTo>
                  <a:lnTo>
                    <a:pt x="2621" y="2384"/>
                  </a:lnTo>
                  <a:lnTo>
                    <a:pt x="2644" y="2384"/>
                  </a:lnTo>
                  <a:lnTo>
                    <a:pt x="2668" y="2384"/>
                  </a:lnTo>
                  <a:lnTo>
                    <a:pt x="2695" y="2384"/>
                  </a:lnTo>
                  <a:lnTo>
                    <a:pt x="2723" y="2384"/>
                  </a:lnTo>
                  <a:lnTo>
                    <a:pt x="2751" y="2382"/>
                  </a:lnTo>
                  <a:lnTo>
                    <a:pt x="2783" y="2382"/>
                  </a:lnTo>
                  <a:lnTo>
                    <a:pt x="2814" y="2382"/>
                  </a:lnTo>
                  <a:lnTo>
                    <a:pt x="2846" y="2379"/>
                  </a:lnTo>
                  <a:lnTo>
                    <a:pt x="2878" y="2379"/>
                  </a:lnTo>
                  <a:lnTo>
                    <a:pt x="2910" y="2379"/>
                  </a:lnTo>
                  <a:lnTo>
                    <a:pt x="2940" y="2379"/>
                  </a:lnTo>
                  <a:lnTo>
                    <a:pt x="2970" y="2382"/>
                  </a:lnTo>
                  <a:lnTo>
                    <a:pt x="2997" y="2382"/>
                  </a:lnTo>
                  <a:lnTo>
                    <a:pt x="3021" y="2384"/>
                  </a:lnTo>
                  <a:lnTo>
                    <a:pt x="3046" y="2386"/>
                  </a:lnTo>
                  <a:lnTo>
                    <a:pt x="3068" y="2386"/>
                  </a:lnTo>
                  <a:lnTo>
                    <a:pt x="3091" y="2389"/>
                  </a:lnTo>
                  <a:lnTo>
                    <a:pt x="3112" y="2389"/>
                  </a:lnTo>
                  <a:lnTo>
                    <a:pt x="3133" y="2391"/>
                  </a:lnTo>
                  <a:lnTo>
                    <a:pt x="3153" y="2393"/>
                  </a:lnTo>
                  <a:lnTo>
                    <a:pt x="3174" y="2393"/>
                  </a:lnTo>
                  <a:lnTo>
                    <a:pt x="3195" y="2396"/>
                  </a:lnTo>
                  <a:lnTo>
                    <a:pt x="3217" y="2398"/>
                  </a:lnTo>
                  <a:lnTo>
                    <a:pt x="3238" y="2400"/>
                  </a:lnTo>
                  <a:lnTo>
                    <a:pt x="3261" y="2403"/>
                  </a:lnTo>
                  <a:lnTo>
                    <a:pt x="3285" y="2405"/>
                  </a:lnTo>
                  <a:lnTo>
                    <a:pt x="3310" y="2410"/>
                  </a:lnTo>
                  <a:lnTo>
                    <a:pt x="3336" y="2412"/>
                  </a:lnTo>
                  <a:lnTo>
                    <a:pt x="3342" y="2412"/>
                  </a:lnTo>
                  <a:lnTo>
                    <a:pt x="3350" y="2414"/>
                  </a:lnTo>
                  <a:lnTo>
                    <a:pt x="3355" y="2414"/>
                  </a:lnTo>
                  <a:lnTo>
                    <a:pt x="3361" y="2414"/>
                  </a:lnTo>
                  <a:lnTo>
                    <a:pt x="3367" y="2416"/>
                  </a:lnTo>
                  <a:lnTo>
                    <a:pt x="3372" y="2416"/>
                  </a:lnTo>
                  <a:lnTo>
                    <a:pt x="3378" y="2416"/>
                  </a:lnTo>
                  <a:lnTo>
                    <a:pt x="3384" y="2419"/>
                  </a:lnTo>
                  <a:lnTo>
                    <a:pt x="3387" y="2419"/>
                  </a:lnTo>
                  <a:lnTo>
                    <a:pt x="3393" y="2421"/>
                  </a:lnTo>
                  <a:lnTo>
                    <a:pt x="3399" y="2421"/>
                  </a:lnTo>
                  <a:lnTo>
                    <a:pt x="3404" y="2421"/>
                  </a:lnTo>
                  <a:lnTo>
                    <a:pt x="3410" y="2423"/>
                  </a:lnTo>
                  <a:lnTo>
                    <a:pt x="3416" y="2423"/>
                  </a:lnTo>
                  <a:lnTo>
                    <a:pt x="3423" y="2426"/>
                  </a:lnTo>
                  <a:lnTo>
                    <a:pt x="3429" y="2428"/>
                  </a:lnTo>
                  <a:lnTo>
                    <a:pt x="3431" y="2430"/>
                  </a:lnTo>
                  <a:lnTo>
                    <a:pt x="3433" y="2433"/>
                  </a:lnTo>
                  <a:lnTo>
                    <a:pt x="3433" y="2435"/>
                  </a:lnTo>
                  <a:lnTo>
                    <a:pt x="3433" y="2437"/>
                  </a:lnTo>
                  <a:lnTo>
                    <a:pt x="3433" y="2442"/>
                  </a:lnTo>
                  <a:lnTo>
                    <a:pt x="3433" y="2444"/>
                  </a:lnTo>
                  <a:lnTo>
                    <a:pt x="3431" y="2447"/>
                  </a:lnTo>
                  <a:lnTo>
                    <a:pt x="3429" y="2449"/>
                  </a:lnTo>
                  <a:lnTo>
                    <a:pt x="3427" y="2451"/>
                  </a:lnTo>
                  <a:lnTo>
                    <a:pt x="3425" y="2451"/>
                  </a:lnTo>
                  <a:lnTo>
                    <a:pt x="3423" y="2454"/>
                  </a:lnTo>
                  <a:lnTo>
                    <a:pt x="3419" y="2456"/>
                  </a:lnTo>
                  <a:lnTo>
                    <a:pt x="3416" y="2456"/>
                  </a:lnTo>
                  <a:lnTo>
                    <a:pt x="3412" y="2458"/>
                  </a:lnTo>
                  <a:lnTo>
                    <a:pt x="3406" y="2458"/>
                  </a:lnTo>
                  <a:lnTo>
                    <a:pt x="3402" y="2458"/>
                  </a:lnTo>
                  <a:lnTo>
                    <a:pt x="3385" y="2456"/>
                  </a:lnTo>
                  <a:lnTo>
                    <a:pt x="3372" y="2454"/>
                  </a:lnTo>
                  <a:lnTo>
                    <a:pt x="3357" y="2451"/>
                  </a:lnTo>
                  <a:lnTo>
                    <a:pt x="3344" y="2449"/>
                  </a:lnTo>
                  <a:lnTo>
                    <a:pt x="3331" y="2447"/>
                  </a:lnTo>
                  <a:lnTo>
                    <a:pt x="3317" y="2444"/>
                  </a:lnTo>
                  <a:lnTo>
                    <a:pt x="3304" y="2442"/>
                  </a:lnTo>
                  <a:lnTo>
                    <a:pt x="3293" y="2442"/>
                  </a:lnTo>
                  <a:lnTo>
                    <a:pt x="3280" y="2440"/>
                  </a:lnTo>
                  <a:lnTo>
                    <a:pt x="3267" y="2440"/>
                  </a:lnTo>
                  <a:lnTo>
                    <a:pt x="3253" y="2437"/>
                  </a:lnTo>
                  <a:lnTo>
                    <a:pt x="3240" y="2437"/>
                  </a:lnTo>
                  <a:lnTo>
                    <a:pt x="3227" y="2435"/>
                  </a:lnTo>
                  <a:lnTo>
                    <a:pt x="3214" y="2435"/>
                  </a:lnTo>
                  <a:lnTo>
                    <a:pt x="3199" y="2433"/>
                  </a:lnTo>
                  <a:lnTo>
                    <a:pt x="3183" y="2430"/>
                  </a:lnTo>
                  <a:lnTo>
                    <a:pt x="3138" y="2428"/>
                  </a:lnTo>
                  <a:lnTo>
                    <a:pt x="3093" y="2426"/>
                  </a:lnTo>
                  <a:lnTo>
                    <a:pt x="3046" y="2426"/>
                  </a:lnTo>
                  <a:lnTo>
                    <a:pt x="2999" y="2426"/>
                  </a:lnTo>
                  <a:lnTo>
                    <a:pt x="2951" y="2426"/>
                  </a:lnTo>
                  <a:lnTo>
                    <a:pt x="2906" y="2428"/>
                  </a:lnTo>
                  <a:lnTo>
                    <a:pt x="2861" y="2428"/>
                  </a:lnTo>
                  <a:lnTo>
                    <a:pt x="2817" y="2430"/>
                  </a:lnTo>
                  <a:lnTo>
                    <a:pt x="2776" y="2433"/>
                  </a:lnTo>
                  <a:lnTo>
                    <a:pt x="2736" y="2435"/>
                  </a:lnTo>
                  <a:lnTo>
                    <a:pt x="2700" y="2437"/>
                  </a:lnTo>
                  <a:lnTo>
                    <a:pt x="2668" y="2437"/>
                  </a:lnTo>
                  <a:lnTo>
                    <a:pt x="2640" y="2440"/>
                  </a:lnTo>
                  <a:lnTo>
                    <a:pt x="2615" y="2440"/>
                  </a:lnTo>
                  <a:lnTo>
                    <a:pt x="2595" y="2440"/>
                  </a:lnTo>
                  <a:lnTo>
                    <a:pt x="2582" y="2440"/>
                  </a:lnTo>
                  <a:lnTo>
                    <a:pt x="2557" y="2437"/>
                  </a:lnTo>
                  <a:lnTo>
                    <a:pt x="2536" y="2433"/>
                  </a:lnTo>
                  <a:lnTo>
                    <a:pt x="2519" y="2430"/>
                  </a:lnTo>
                  <a:lnTo>
                    <a:pt x="2502" y="2426"/>
                  </a:lnTo>
                  <a:lnTo>
                    <a:pt x="2487" y="2419"/>
                  </a:lnTo>
                  <a:lnTo>
                    <a:pt x="2472" y="2414"/>
                  </a:lnTo>
                  <a:lnTo>
                    <a:pt x="2459" y="2407"/>
                  </a:lnTo>
                  <a:lnTo>
                    <a:pt x="2448" y="2400"/>
                  </a:lnTo>
                  <a:lnTo>
                    <a:pt x="2436" y="2391"/>
                  </a:lnTo>
                  <a:lnTo>
                    <a:pt x="2425" y="2384"/>
                  </a:lnTo>
                  <a:lnTo>
                    <a:pt x="2414" y="2372"/>
                  </a:lnTo>
                  <a:lnTo>
                    <a:pt x="2402" y="2363"/>
                  </a:lnTo>
                  <a:lnTo>
                    <a:pt x="2393" y="2351"/>
                  </a:lnTo>
                  <a:lnTo>
                    <a:pt x="2381" y="2340"/>
                  </a:lnTo>
                  <a:lnTo>
                    <a:pt x="2368" y="2326"/>
                  </a:lnTo>
                  <a:lnTo>
                    <a:pt x="2355" y="2312"/>
                  </a:lnTo>
                  <a:lnTo>
                    <a:pt x="2342" y="2295"/>
                  </a:lnTo>
                  <a:lnTo>
                    <a:pt x="2327" y="2281"/>
                  </a:lnTo>
                  <a:lnTo>
                    <a:pt x="2312" y="2265"/>
                  </a:lnTo>
                  <a:lnTo>
                    <a:pt x="2297" y="2249"/>
                  </a:lnTo>
                  <a:lnTo>
                    <a:pt x="2281" y="2230"/>
                  </a:lnTo>
                  <a:lnTo>
                    <a:pt x="2266" y="2214"/>
                  </a:lnTo>
                  <a:lnTo>
                    <a:pt x="2251" y="2195"/>
                  </a:lnTo>
                  <a:lnTo>
                    <a:pt x="2238" y="2179"/>
                  </a:lnTo>
                  <a:lnTo>
                    <a:pt x="2223" y="2160"/>
                  </a:lnTo>
                  <a:lnTo>
                    <a:pt x="2208" y="2144"/>
                  </a:lnTo>
                  <a:lnTo>
                    <a:pt x="2193" y="2125"/>
                  </a:lnTo>
                  <a:lnTo>
                    <a:pt x="2178" y="2107"/>
                  </a:lnTo>
                  <a:lnTo>
                    <a:pt x="2163" y="2088"/>
                  </a:lnTo>
                  <a:lnTo>
                    <a:pt x="2147" y="2072"/>
                  </a:lnTo>
                  <a:lnTo>
                    <a:pt x="2134" y="2053"/>
                  </a:lnTo>
                  <a:lnTo>
                    <a:pt x="2119" y="2034"/>
                  </a:lnTo>
                  <a:lnTo>
                    <a:pt x="2117" y="2041"/>
                  </a:lnTo>
                  <a:lnTo>
                    <a:pt x="2115" y="2046"/>
                  </a:lnTo>
                  <a:lnTo>
                    <a:pt x="2112" y="2053"/>
                  </a:lnTo>
                  <a:lnTo>
                    <a:pt x="2110" y="2060"/>
                  </a:lnTo>
                  <a:lnTo>
                    <a:pt x="2108" y="2067"/>
                  </a:lnTo>
                  <a:lnTo>
                    <a:pt x="2106" y="2072"/>
                  </a:lnTo>
                  <a:lnTo>
                    <a:pt x="2104" y="2079"/>
                  </a:lnTo>
                  <a:lnTo>
                    <a:pt x="2100" y="2083"/>
                  </a:lnTo>
                  <a:lnTo>
                    <a:pt x="2098" y="2090"/>
                  </a:lnTo>
                  <a:lnTo>
                    <a:pt x="2097" y="2095"/>
                  </a:lnTo>
                  <a:lnTo>
                    <a:pt x="2095" y="2100"/>
                  </a:lnTo>
                  <a:lnTo>
                    <a:pt x="2093" y="2104"/>
                  </a:lnTo>
                  <a:lnTo>
                    <a:pt x="2093" y="2107"/>
                  </a:lnTo>
                  <a:lnTo>
                    <a:pt x="2091" y="2109"/>
                  </a:lnTo>
                  <a:lnTo>
                    <a:pt x="2091" y="2111"/>
                  </a:lnTo>
                  <a:lnTo>
                    <a:pt x="2089" y="2111"/>
                  </a:lnTo>
                  <a:lnTo>
                    <a:pt x="2087" y="2111"/>
                  </a:lnTo>
                  <a:lnTo>
                    <a:pt x="2085" y="2109"/>
                  </a:lnTo>
                  <a:lnTo>
                    <a:pt x="2081" y="2109"/>
                  </a:lnTo>
                  <a:lnTo>
                    <a:pt x="2078" y="2107"/>
                  </a:lnTo>
                  <a:lnTo>
                    <a:pt x="2074" y="2107"/>
                  </a:lnTo>
                  <a:lnTo>
                    <a:pt x="2070" y="2104"/>
                  </a:lnTo>
                  <a:lnTo>
                    <a:pt x="2064" y="2102"/>
                  </a:lnTo>
                  <a:lnTo>
                    <a:pt x="2059" y="2100"/>
                  </a:lnTo>
                  <a:lnTo>
                    <a:pt x="2051" y="2100"/>
                  </a:lnTo>
                  <a:lnTo>
                    <a:pt x="2044" y="2097"/>
                  </a:lnTo>
                  <a:lnTo>
                    <a:pt x="2038" y="2095"/>
                  </a:lnTo>
                  <a:lnTo>
                    <a:pt x="2029" y="2093"/>
                  </a:lnTo>
                  <a:lnTo>
                    <a:pt x="2021" y="2090"/>
                  </a:lnTo>
                  <a:lnTo>
                    <a:pt x="2012" y="2088"/>
                  </a:lnTo>
                  <a:lnTo>
                    <a:pt x="2012" y="2095"/>
                  </a:lnTo>
                  <a:lnTo>
                    <a:pt x="2012" y="2102"/>
                  </a:lnTo>
                  <a:lnTo>
                    <a:pt x="2012" y="2109"/>
                  </a:lnTo>
                  <a:lnTo>
                    <a:pt x="2012" y="2116"/>
                  </a:lnTo>
                  <a:lnTo>
                    <a:pt x="2012" y="2123"/>
                  </a:lnTo>
                  <a:lnTo>
                    <a:pt x="2012" y="2130"/>
                  </a:lnTo>
                  <a:lnTo>
                    <a:pt x="2010" y="2137"/>
                  </a:lnTo>
                  <a:lnTo>
                    <a:pt x="2010" y="2144"/>
                  </a:lnTo>
                  <a:lnTo>
                    <a:pt x="2010" y="2149"/>
                  </a:lnTo>
                  <a:lnTo>
                    <a:pt x="2008" y="2156"/>
                  </a:lnTo>
                  <a:lnTo>
                    <a:pt x="2008" y="2160"/>
                  </a:lnTo>
                  <a:lnTo>
                    <a:pt x="2008" y="2167"/>
                  </a:lnTo>
                  <a:lnTo>
                    <a:pt x="2006" y="2172"/>
                  </a:lnTo>
                  <a:lnTo>
                    <a:pt x="2006" y="2179"/>
                  </a:lnTo>
                  <a:lnTo>
                    <a:pt x="2004" y="2183"/>
                  </a:lnTo>
                  <a:lnTo>
                    <a:pt x="2004" y="2188"/>
                  </a:lnTo>
                  <a:lnTo>
                    <a:pt x="2002" y="2193"/>
                  </a:lnTo>
                  <a:lnTo>
                    <a:pt x="2000" y="2197"/>
                  </a:lnTo>
                  <a:lnTo>
                    <a:pt x="2000" y="2202"/>
                  </a:lnTo>
                  <a:lnTo>
                    <a:pt x="1998" y="2207"/>
                  </a:lnTo>
                  <a:lnTo>
                    <a:pt x="1997" y="2211"/>
                  </a:lnTo>
                  <a:lnTo>
                    <a:pt x="1995" y="2218"/>
                  </a:lnTo>
                  <a:lnTo>
                    <a:pt x="1993" y="2223"/>
                  </a:lnTo>
                  <a:lnTo>
                    <a:pt x="1991" y="2228"/>
                  </a:lnTo>
                  <a:lnTo>
                    <a:pt x="1989" y="2232"/>
                  </a:lnTo>
                  <a:lnTo>
                    <a:pt x="1987" y="2237"/>
                  </a:lnTo>
                  <a:lnTo>
                    <a:pt x="1985" y="2242"/>
                  </a:lnTo>
                  <a:lnTo>
                    <a:pt x="1983" y="2246"/>
                  </a:lnTo>
                  <a:lnTo>
                    <a:pt x="1980" y="2251"/>
                  </a:lnTo>
                  <a:lnTo>
                    <a:pt x="1978" y="2256"/>
                  </a:lnTo>
                  <a:lnTo>
                    <a:pt x="1976" y="2258"/>
                  </a:lnTo>
                  <a:lnTo>
                    <a:pt x="1972" y="2263"/>
                  </a:lnTo>
                  <a:lnTo>
                    <a:pt x="1968" y="2265"/>
                  </a:lnTo>
                  <a:lnTo>
                    <a:pt x="1963" y="2270"/>
                  </a:lnTo>
                  <a:lnTo>
                    <a:pt x="1959" y="2274"/>
                  </a:lnTo>
                  <a:lnTo>
                    <a:pt x="1953" y="2279"/>
                  </a:lnTo>
                  <a:lnTo>
                    <a:pt x="1949" y="2284"/>
                  </a:lnTo>
                  <a:lnTo>
                    <a:pt x="1944" y="2288"/>
                  </a:lnTo>
                  <a:lnTo>
                    <a:pt x="1940" y="2291"/>
                  </a:lnTo>
                  <a:lnTo>
                    <a:pt x="1934" y="2295"/>
                  </a:lnTo>
                  <a:lnTo>
                    <a:pt x="1930" y="2300"/>
                  </a:lnTo>
                  <a:lnTo>
                    <a:pt x="1925" y="2305"/>
                  </a:lnTo>
                  <a:lnTo>
                    <a:pt x="1921" y="2307"/>
                  </a:lnTo>
                  <a:lnTo>
                    <a:pt x="1915" y="2312"/>
                  </a:lnTo>
                  <a:lnTo>
                    <a:pt x="1912" y="2316"/>
                  </a:lnTo>
                  <a:lnTo>
                    <a:pt x="1906" y="2319"/>
                  </a:lnTo>
                  <a:lnTo>
                    <a:pt x="1902" y="2323"/>
                  </a:lnTo>
                  <a:lnTo>
                    <a:pt x="1897" y="2328"/>
                  </a:lnTo>
                  <a:lnTo>
                    <a:pt x="1898" y="2328"/>
                  </a:lnTo>
                  <a:lnTo>
                    <a:pt x="1900" y="2328"/>
                  </a:lnTo>
                  <a:lnTo>
                    <a:pt x="1902" y="2330"/>
                  </a:lnTo>
                  <a:lnTo>
                    <a:pt x="1904" y="2330"/>
                  </a:lnTo>
                  <a:lnTo>
                    <a:pt x="1906" y="2333"/>
                  </a:lnTo>
                  <a:lnTo>
                    <a:pt x="1908" y="2335"/>
                  </a:lnTo>
                  <a:lnTo>
                    <a:pt x="1908" y="2337"/>
                  </a:lnTo>
                  <a:lnTo>
                    <a:pt x="1910" y="2340"/>
                  </a:lnTo>
                  <a:lnTo>
                    <a:pt x="1910" y="2342"/>
                  </a:lnTo>
                  <a:lnTo>
                    <a:pt x="1910" y="2349"/>
                  </a:lnTo>
                  <a:lnTo>
                    <a:pt x="1910" y="2356"/>
                  </a:lnTo>
                  <a:lnTo>
                    <a:pt x="1910" y="2361"/>
                  </a:lnTo>
                  <a:lnTo>
                    <a:pt x="1910" y="2368"/>
                  </a:lnTo>
                  <a:lnTo>
                    <a:pt x="1910" y="2375"/>
                  </a:lnTo>
                  <a:lnTo>
                    <a:pt x="1910" y="2379"/>
                  </a:lnTo>
                  <a:lnTo>
                    <a:pt x="1910" y="2386"/>
                  </a:lnTo>
                  <a:lnTo>
                    <a:pt x="1910" y="2393"/>
                  </a:lnTo>
                  <a:lnTo>
                    <a:pt x="1910" y="2398"/>
                  </a:lnTo>
                  <a:lnTo>
                    <a:pt x="1910" y="2405"/>
                  </a:lnTo>
                  <a:lnTo>
                    <a:pt x="1910" y="2412"/>
                  </a:lnTo>
                  <a:lnTo>
                    <a:pt x="1910" y="2416"/>
                  </a:lnTo>
                  <a:lnTo>
                    <a:pt x="1910" y="2423"/>
                  </a:lnTo>
                  <a:lnTo>
                    <a:pt x="1910" y="2430"/>
                  </a:lnTo>
                  <a:lnTo>
                    <a:pt x="1910" y="2437"/>
                  </a:lnTo>
                  <a:lnTo>
                    <a:pt x="1910" y="2442"/>
                  </a:lnTo>
                  <a:lnTo>
                    <a:pt x="1910" y="2449"/>
                  </a:lnTo>
                  <a:lnTo>
                    <a:pt x="1910" y="2458"/>
                  </a:lnTo>
                  <a:lnTo>
                    <a:pt x="1910" y="2465"/>
                  </a:lnTo>
                  <a:lnTo>
                    <a:pt x="1912" y="2472"/>
                  </a:lnTo>
                  <a:lnTo>
                    <a:pt x="1912" y="2479"/>
                  </a:lnTo>
                  <a:lnTo>
                    <a:pt x="1913" y="2489"/>
                  </a:lnTo>
                  <a:lnTo>
                    <a:pt x="1915" y="2496"/>
                  </a:lnTo>
                  <a:lnTo>
                    <a:pt x="1917" y="2503"/>
                  </a:lnTo>
                  <a:lnTo>
                    <a:pt x="1919" y="2507"/>
                  </a:lnTo>
                  <a:lnTo>
                    <a:pt x="1921" y="2514"/>
                  </a:lnTo>
                  <a:lnTo>
                    <a:pt x="1925" y="2519"/>
                  </a:lnTo>
                  <a:lnTo>
                    <a:pt x="1929" y="2524"/>
                  </a:lnTo>
                  <a:lnTo>
                    <a:pt x="1932" y="2528"/>
                  </a:lnTo>
                  <a:lnTo>
                    <a:pt x="1936" y="2531"/>
                  </a:lnTo>
                  <a:lnTo>
                    <a:pt x="1942" y="2533"/>
                  </a:lnTo>
                  <a:lnTo>
                    <a:pt x="1947" y="2535"/>
                  </a:lnTo>
                  <a:lnTo>
                    <a:pt x="1951" y="2535"/>
                  </a:lnTo>
                  <a:lnTo>
                    <a:pt x="1957" y="2535"/>
                  </a:lnTo>
                  <a:lnTo>
                    <a:pt x="1963" y="2535"/>
                  </a:lnTo>
                  <a:lnTo>
                    <a:pt x="1966" y="2533"/>
                  </a:lnTo>
                  <a:lnTo>
                    <a:pt x="1970" y="2533"/>
                  </a:lnTo>
                  <a:lnTo>
                    <a:pt x="1974" y="2531"/>
                  </a:lnTo>
                  <a:lnTo>
                    <a:pt x="1978" y="2528"/>
                  </a:lnTo>
                  <a:lnTo>
                    <a:pt x="1981" y="2524"/>
                  </a:lnTo>
                  <a:lnTo>
                    <a:pt x="1983" y="2521"/>
                  </a:lnTo>
                  <a:lnTo>
                    <a:pt x="1987" y="2517"/>
                  </a:lnTo>
                  <a:lnTo>
                    <a:pt x="1991" y="2512"/>
                  </a:lnTo>
                  <a:lnTo>
                    <a:pt x="1993" y="2507"/>
                  </a:lnTo>
                  <a:lnTo>
                    <a:pt x="1997" y="2503"/>
                  </a:lnTo>
                  <a:lnTo>
                    <a:pt x="1998" y="2498"/>
                  </a:lnTo>
                  <a:lnTo>
                    <a:pt x="2000" y="2491"/>
                  </a:lnTo>
                  <a:lnTo>
                    <a:pt x="2004" y="2486"/>
                  </a:lnTo>
                  <a:lnTo>
                    <a:pt x="2006" y="2477"/>
                  </a:lnTo>
                  <a:lnTo>
                    <a:pt x="2006" y="2468"/>
                  </a:lnTo>
                  <a:lnTo>
                    <a:pt x="2008" y="2458"/>
                  </a:lnTo>
                  <a:lnTo>
                    <a:pt x="2008" y="2447"/>
                  </a:lnTo>
                  <a:lnTo>
                    <a:pt x="2008" y="2435"/>
                  </a:lnTo>
                  <a:lnTo>
                    <a:pt x="2006" y="2421"/>
                  </a:lnTo>
                  <a:lnTo>
                    <a:pt x="2006" y="2407"/>
                  </a:lnTo>
                  <a:lnTo>
                    <a:pt x="2004" y="2393"/>
                  </a:lnTo>
                  <a:lnTo>
                    <a:pt x="2002" y="2379"/>
                  </a:lnTo>
                  <a:lnTo>
                    <a:pt x="2002" y="2365"/>
                  </a:lnTo>
                  <a:lnTo>
                    <a:pt x="2000" y="2351"/>
                  </a:lnTo>
                  <a:lnTo>
                    <a:pt x="1998" y="2335"/>
                  </a:lnTo>
                  <a:lnTo>
                    <a:pt x="1997" y="2321"/>
                  </a:lnTo>
                  <a:lnTo>
                    <a:pt x="1995" y="2305"/>
                  </a:lnTo>
                  <a:lnTo>
                    <a:pt x="1995" y="2291"/>
                  </a:lnTo>
                  <a:lnTo>
                    <a:pt x="1995" y="2277"/>
                  </a:lnTo>
                  <a:lnTo>
                    <a:pt x="1995" y="2274"/>
                  </a:lnTo>
                  <a:lnTo>
                    <a:pt x="1998" y="2270"/>
                  </a:lnTo>
                  <a:lnTo>
                    <a:pt x="2000" y="2267"/>
                  </a:lnTo>
                  <a:lnTo>
                    <a:pt x="2002" y="2263"/>
                  </a:lnTo>
                  <a:lnTo>
                    <a:pt x="2004" y="2260"/>
                  </a:lnTo>
                  <a:lnTo>
                    <a:pt x="2006" y="2258"/>
                  </a:lnTo>
                  <a:lnTo>
                    <a:pt x="2008" y="2256"/>
                  </a:lnTo>
                  <a:lnTo>
                    <a:pt x="2012" y="2253"/>
                  </a:lnTo>
                  <a:lnTo>
                    <a:pt x="2014" y="2251"/>
                  </a:lnTo>
                  <a:lnTo>
                    <a:pt x="2015" y="2251"/>
                  </a:lnTo>
                  <a:lnTo>
                    <a:pt x="2017" y="2249"/>
                  </a:lnTo>
                  <a:lnTo>
                    <a:pt x="2019" y="2249"/>
                  </a:lnTo>
                  <a:lnTo>
                    <a:pt x="2023" y="2249"/>
                  </a:lnTo>
                  <a:lnTo>
                    <a:pt x="2025" y="2249"/>
                  </a:lnTo>
                  <a:lnTo>
                    <a:pt x="2027" y="2249"/>
                  </a:lnTo>
                  <a:lnTo>
                    <a:pt x="2029" y="2251"/>
                  </a:lnTo>
                  <a:lnTo>
                    <a:pt x="2029" y="2258"/>
                  </a:lnTo>
                  <a:lnTo>
                    <a:pt x="2030" y="2270"/>
                  </a:lnTo>
                  <a:lnTo>
                    <a:pt x="2032" y="2279"/>
                  </a:lnTo>
                  <a:lnTo>
                    <a:pt x="2034" y="2291"/>
                  </a:lnTo>
                  <a:lnTo>
                    <a:pt x="2036" y="2305"/>
                  </a:lnTo>
                  <a:lnTo>
                    <a:pt x="2038" y="2319"/>
                  </a:lnTo>
                  <a:lnTo>
                    <a:pt x="2040" y="2333"/>
                  </a:lnTo>
                  <a:lnTo>
                    <a:pt x="2042" y="2347"/>
                  </a:lnTo>
                  <a:lnTo>
                    <a:pt x="2046" y="2361"/>
                  </a:lnTo>
                  <a:lnTo>
                    <a:pt x="2047" y="2375"/>
                  </a:lnTo>
                  <a:lnTo>
                    <a:pt x="2049" y="2391"/>
                  </a:lnTo>
                  <a:lnTo>
                    <a:pt x="2051" y="2405"/>
                  </a:lnTo>
                  <a:lnTo>
                    <a:pt x="2053" y="2419"/>
                  </a:lnTo>
                  <a:lnTo>
                    <a:pt x="2055" y="2430"/>
                  </a:lnTo>
                  <a:lnTo>
                    <a:pt x="2057" y="2442"/>
                  </a:lnTo>
                  <a:lnTo>
                    <a:pt x="2059" y="2454"/>
                  </a:lnTo>
                  <a:lnTo>
                    <a:pt x="2061" y="2461"/>
                  </a:lnTo>
                  <a:lnTo>
                    <a:pt x="2064" y="2468"/>
                  </a:lnTo>
                  <a:lnTo>
                    <a:pt x="2068" y="2475"/>
                  </a:lnTo>
                  <a:lnTo>
                    <a:pt x="2072" y="2479"/>
                  </a:lnTo>
                  <a:lnTo>
                    <a:pt x="2078" y="2486"/>
                  </a:lnTo>
                  <a:lnTo>
                    <a:pt x="2083" y="2491"/>
                  </a:lnTo>
                  <a:lnTo>
                    <a:pt x="2091" y="2493"/>
                  </a:lnTo>
                  <a:lnTo>
                    <a:pt x="2097" y="2498"/>
                  </a:lnTo>
                  <a:lnTo>
                    <a:pt x="2104" y="2500"/>
                  </a:lnTo>
                  <a:lnTo>
                    <a:pt x="2110" y="2500"/>
                  </a:lnTo>
                  <a:lnTo>
                    <a:pt x="2117" y="2500"/>
                  </a:lnTo>
                  <a:lnTo>
                    <a:pt x="2123" y="2500"/>
                  </a:lnTo>
                  <a:lnTo>
                    <a:pt x="2129" y="2498"/>
                  </a:lnTo>
                  <a:lnTo>
                    <a:pt x="2134" y="2496"/>
                  </a:lnTo>
                  <a:lnTo>
                    <a:pt x="2140" y="2491"/>
                  </a:lnTo>
                  <a:lnTo>
                    <a:pt x="2144" y="2486"/>
                  </a:lnTo>
                  <a:lnTo>
                    <a:pt x="2146" y="2479"/>
                  </a:lnTo>
                  <a:lnTo>
                    <a:pt x="2146" y="2475"/>
                  </a:lnTo>
                  <a:lnTo>
                    <a:pt x="2146" y="2468"/>
                  </a:lnTo>
                  <a:lnTo>
                    <a:pt x="2144" y="2461"/>
                  </a:lnTo>
                  <a:lnTo>
                    <a:pt x="2142" y="2451"/>
                  </a:lnTo>
                  <a:lnTo>
                    <a:pt x="2138" y="2442"/>
                  </a:lnTo>
                  <a:lnTo>
                    <a:pt x="2134" y="2430"/>
                  </a:lnTo>
                  <a:lnTo>
                    <a:pt x="2131" y="2419"/>
                  </a:lnTo>
                  <a:lnTo>
                    <a:pt x="2125" y="2407"/>
                  </a:lnTo>
                  <a:lnTo>
                    <a:pt x="2119" y="2396"/>
                  </a:lnTo>
                  <a:lnTo>
                    <a:pt x="2114" y="2382"/>
                  </a:lnTo>
                  <a:lnTo>
                    <a:pt x="2108" y="2368"/>
                  </a:lnTo>
                  <a:lnTo>
                    <a:pt x="2102" y="2354"/>
                  </a:lnTo>
                  <a:lnTo>
                    <a:pt x="2097" y="2340"/>
                  </a:lnTo>
                  <a:lnTo>
                    <a:pt x="2091" y="2323"/>
                  </a:lnTo>
                  <a:lnTo>
                    <a:pt x="2085" y="2307"/>
                  </a:lnTo>
                  <a:lnTo>
                    <a:pt x="2085" y="2204"/>
                  </a:lnTo>
                  <a:lnTo>
                    <a:pt x="2095" y="2195"/>
                  </a:lnTo>
                  <a:lnTo>
                    <a:pt x="2172" y="2277"/>
                  </a:lnTo>
                  <a:lnTo>
                    <a:pt x="2163" y="2305"/>
                  </a:lnTo>
                  <a:lnTo>
                    <a:pt x="2144" y="2307"/>
                  </a:lnTo>
                  <a:lnTo>
                    <a:pt x="2146" y="2316"/>
                  </a:lnTo>
                  <a:lnTo>
                    <a:pt x="2147" y="2326"/>
                  </a:lnTo>
                  <a:lnTo>
                    <a:pt x="2151" y="2337"/>
                  </a:lnTo>
                  <a:lnTo>
                    <a:pt x="2155" y="2347"/>
                  </a:lnTo>
                  <a:lnTo>
                    <a:pt x="2157" y="2358"/>
                  </a:lnTo>
                  <a:lnTo>
                    <a:pt x="2161" y="2372"/>
                  </a:lnTo>
                  <a:lnTo>
                    <a:pt x="2164" y="2384"/>
                  </a:lnTo>
                  <a:lnTo>
                    <a:pt x="2168" y="2396"/>
                  </a:lnTo>
                  <a:lnTo>
                    <a:pt x="2172" y="2410"/>
                  </a:lnTo>
                  <a:lnTo>
                    <a:pt x="2176" y="2421"/>
                  </a:lnTo>
                  <a:lnTo>
                    <a:pt x="2178" y="2433"/>
                  </a:lnTo>
                  <a:lnTo>
                    <a:pt x="2180" y="2444"/>
                  </a:lnTo>
                  <a:lnTo>
                    <a:pt x="2181" y="2454"/>
                  </a:lnTo>
                  <a:lnTo>
                    <a:pt x="2183" y="2465"/>
                  </a:lnTo>
                  <a:lnTo>
                    <a:pt x="2183" y="2472"/>
                  </a:lnTo>
                  <a:lnTo>
                    <a:pt x="2183" y="2482"/>
                  </a:lnTo>
                  <a:lnTo>
                    <a:pt x="2183" y="2489"/>
                  </a:lnTo>
                  <a:lnTo>
                    <a:pt x="2183" y="2498"/>
                  </a:lnTo>
                  <a:lnTo>
                    <a:pt x="2181" y="2505"/>
                  </a:lnTo>
                  <a:lnTo>
                    <a:pt x="2180" y="2512"/>
                  </a:lnTo>
                  <a:lnTo>
                    <a:pt x="2178" y="2519"/>
                  </a:lnTo>
                  <a:lnTo>
                    <a:pt x="2176" y="2526"/>
                  </a:lnTo>
                  <a:lnTo>
                    <a:pt x="2174" y="2533"/>
                  </a:lnTo>
                  <a:lnTo>
                    <a:pt x="2172" y="2540"/>
                  </a:lnTo>
                  <a:lnTo>
                    <a:pt x="2170" y="2547"/>
                  </a:lnTo>
                  <a:lnTo>
                    <a:pt x="2166" y="2552"/>
                  </a:lnTo>
                  <a:lnTo>
                    <a:pt x="2163" y="2559"/>
                  </a:lnTo>
                  <a:lnTo>
                    <a:pt x="2161" y="2563"/>
                  </a:lnTo>
                  <a:lnTo>
                    <a:pt x="2157" y="2568"/>
                  </a:lnTo>
                  <a:lnTo>
                    <a:pt x="2153" y="2573"/>
                  </a:lnTo>
                  <a:lnTo>
                    <a:pt x="2147" y="2577"/>
                  </a:lnTo>
                  <a:lnTo>
                    <a:pt x="2144" y="2582"/>
                  </a:lnTo>
                  <a:lnTo>
                    <a:pt x="2144" y="2587"/>
                  </a:lnTo>
                  <a:lnTo>
                    <a:pt x="2144" y="2591"/>
                  </a:lnTo>
                  <a:lnTo>
                    <a:pt x="2144" y="2596"/>
                  </a:lnTo>
                  <a:lnTo>
                    <a:pt x="2144" y="2601"/>
                  </a:lnTo>
                  <a:lnTo>
                    <a:pt x="2146" y="2605"/>
                  </a:lnTo>
                  <a:lnTo>
                    <a:pt x="2146" y="2610"/>
                  </a:lnTo>
                  <a:lnTo>
                    <a:pt x="2146" y="2615"/>
                  </a:lnTo>
                  <a:lnTo>
                    <a:pt x="2146" y="2619"/>
                  </a:lnTo>
                  <a:lnTo>
                    <a:pt x="2147" y="2624"/>
                  </a:lnTo>
                  <a:lnTo>
                    <a:pt x="2147" y="2629"/>
                  </a:lnTo>
                  <a:lnTo>
                    <a:pt x="2149" y="2633"/>
                  </a:lnTo>
                  <a:lnTo>
                    <a:pt x="2149" y="2638"/>
                  </a:lnTo>
                  <a:lnTo>
                    <a:pt x="2151" y="2640"/>
                  </a:lnTo>
                  <a:lnTo>
                    <a:pt x="2153" y="2643"/>
                  </a:lnTo>
                  <a:lnTo>
                    <a:pt x="2155" y="2645"/>
                  </a:lnTo>
                  <a:lnTo>
                    <a:pt x="2157" y="2647"/>
                  </a:lnTo>
                  <a:lnTo>
                    <a:pt x="2159" y="2650"/>
                  </a:lnTo>
                  <a:lnTo>
                    <a:pt x="2163" y="2650"/>
                  </a:lnTo>
                  <a:lnTo>
                    <a:pt x="2166" y="2652"/>
                  </a:lnTo>
                  <a:lnTo>
                    <a:pt x="2170" y="2652"/>
                  </a:lnTo>
                  <a:lnTo>
                    <a:pt x="2176" y="2654"/>
                  </a:lnTo>
                  <a:lnTo>
                    <a:pt x="2180" y="2654"/>
                  </a:lnTo>
                  <a:lnTo>
                    <a:pt x="2183" y="2654"/>
                  </a:lnTo>
                  <a:lnTo>
                    <a:pt x="2189" y="2652"/>
                  </a:lnTo>
                  <a:lnTo>
                    <a:pt x="2195" y="2652"/>
                  </a:lnTo>
                  <a:lnTo>
                    <a:pt x="2198" y="2650"/>
                  </a:lnTo>
                  <a:lnTo>
                    <a:pt x="2204" y="2650"/>
                  </a:lnTo>
                  <a:lnTo>
                    <a:pt x="2208" y="2647"/>
                  </a:lnTo>
                  <a:lnTo>
                    <a:pt x="2214" y="2645"/>
                  </a:lnTo>
                  <a:lnTo>
                    <a:pt x="2217" y="2643"/>
                  </a:lnTo>
                  <a:lnTo>
                    <a:pt x="2221" y="2638"/>
                  </a:lnTo>
                  <a:lnTo>
                    <a:pt x="2225" y="2636"/>
                  </a:lnTo>
                  <a:lnTo>
                    <a:pt x="2229" y="2631"/>
                  </a:lnTo>
                  <a:lnTo>
                    <a:pt x="2232" y="2626"/>
                  </a:lnTo>
                  <a:lnTo>
                    <a:pt x="2234" y="2619"/>
                  </a:lnTo>
                  <a:lnTo>
                    <a:pt x="2238" y="2615"/>
                  </a:lnTo>
                  <a:lnTo>
                    <a:pt x="2240" y="2608"/>
                  </a:lnTo>
                  <a:lnTo>
                    <a:pt x="2242" y="2601"/>
                  </a:lnTo>
                  <a:lnTo>
                    <a:pt x="2244" y="2594"/>
                  </a:lnTo>
                  <a:lnTo>
                    <a:pt x="2246" y="2587"/>
                  </a:lnTo>
                  <a:lnTo>
                    <a:pt x="2248" y="2580"/>
                  </a:lnTo>
                  <a:lnTo>
                    <a:pt x="2249" y="2573"/>
                  </a:lnTo>
                  <a:lnTo>
                    <a:pt x="2249" y="2566"/>
                  </a:lnTo>
                  <a:lnTo>
                    <a:pt x="2249" y="2559"/>
                  </a:lnTo>
                  <a:lnTo>
                    <a:pt x="2251" y="2552"/>
                  </a:lnTo>
                  <a:lnTo>
                    <a:pt x="2251" y="2547"/>
                  </a:lnTo>
                  <a:lnTo>
                    <a:pt x="2251" y="2540"/>
                  </a:lnTo>
                  <a:lnTo>
                    <a:pt x="2253" y="2535"/>
                  </a:lnTo>
                  <a:lnTo>
                    <a:pt x="2276" y="2542"/>
                  </a:lnTo>
                  <a:lnTo>
                    <a:pt x="2276" y="2554"/>
                  </a:lnTo>
                  <a:lnTo>
                    <a:pt x="2280" y="2561"/>
                  </a:lnTo>
                  <a:lnTo>
                    <a:pt x="2281" y="2570"/>
                  </a:lnTo>
                  <a:lnTo>
                    <a:pt x="2285" y="2575"/>
                  </a:lnTo>
                  <a:lnTo>
                    <a:pt x="2291" y="2582"/>
                  </a:lnTo>
                  <a:lnTo>
                    <a:pt x="2297" y="2587"/>
                  </a:lnTo>
                  <a:lnTo>
                    <a:pt x="2300" y="2589"/>
                  </a:lnTo>
                  <a:lnTo>
                    <a:pt x="2308" y="2591"/>
                  </a:lnTo>
                  <a:lnTo>
                    <a:pt x="2314" y="2594"/>
                  </a:lnTo>
                  <a:lnTo>
                    <a:pt x="2319" y="2594"/>
                  </a:lnTo>
                  <a:lnTo>
                    <a:pt x="2325" y="2594"/>
                  </a:lnTo>
                  <a:lnTo>
                    <a:pt x="2332" y="2591"/>
                  </a:lnTo>
                  <a:lnTo>
                    <a:pt x="2338" y="2589"/>
                  </a:lnTo>
                  <a:lnTo>
                    <a:pt x="2344" y="2587"/>
                  </a:lnTo>
                  <a:lnTo>
                    <a:pt x="2349" y="2584"/>
                  </a:lnTo>
                  <a:lnTo>
                    <a:pt x="2355" y="2582"/>
                  </a:lnTo>
                  <a:lnTo>
                    <a:pt x="2359" y="2577"/>
                  </a:lnTo>
                  <a:lnTo>
                    <a:pt x="2363" y="2575"/>
                  </a:lnTo>
                  <a:lnTo>
                    <a:pt x="2366" y="2573"/>
                  </a:lnTo>
                  <a:lnTo>
                    <a:pt x="2370" y="2568"/>
                  </a:lnTo>
                  <a:lnTo>
                    <a:pt x="2374" y="2563"/>
                  </a:lnTo>
                  <a:lnTo>
                    <a:pt x="2376" y="2559"/>
                  </a:lnTo>
                  <a:lnTo>
                    <a:pt x="2378" y="2554"/>
                  </a:lnTo>
                  <a:lnTo>
                    <a:pt x="2380" y="2549"/>
                  </a:lnTo>
                  <a:lnTo>
                    <a:pt x="2381" y="2545"/>
                  </a:lnTo>
                  <a:lnTo>
                    <a:pt x="2383" y="2540"/>
                  </a:lnTo>
                  <a:lnTo>
                    <a:pt x="2383" y="2535"/>
                  </a:lnTo>
                  <a:lnTo>
                    <a:pt x="2383" y="2528"/>
                  </a:lnTo>
                  <a:lnTo>
                    <a:pt x="2383" y="2524"/>
                  </a:lnTo>
                  <a:lnTo>
                    <a:pt x="2383" y="2517"/>
                  </a:lnTo>
                  <a:lnTo>
                    <a:pt x="2381" y="2512"/>
                  </a:lnTo>
                  <a:lnTo>
                    <a:pt x="2381" y="2505"/>
                  </a:lnTo>
                  <a:lnTo>
                    <a:pt x="2378" y="2498"/>
                  </a:lnTo>
                  <a:lnTo>
                    <a:pt x="2370" y="2486"/>
                  </a:lnTo>
                  <a:lnTo>
                    <a:pt x="2361" y="2472"/>
                  </a:lnTo>
                  <a:lnTo>
                    <a:pt x="2348" y="2456"/>
                  </a:lnTo>
                  <a:lnTo>
                    <a:pt x="2332" y="2437"/>
                  </a:lnTo>
                  <a:lnTo>
                    <a:pt x="2315" y="2419"/>
                  </a:lnTo>
                  <a:lnTo>
                    <a:pt x="2297" y="2398"/>
                  </a:lnTo>
                  <a:lnTo>
                    <a:pt x="2276" y="2375"/>
                  </a:lnTo>
                  <a:lnTo>
                    <a:pt x="2255" y="2351"/>
                  </a:lnTo>
                  <a:lnTo>
                    <a:pt x="2234" y="2328"/>
                  </a:lnTo>
                  <a:lnTo>
                    <a:pt x="2214" y="2305"/>
                  </a:lnTo>
                  <a:lnTo>
                    <a:pt x="2193" y="2281"/>
                  </a:lnTo>
                  <a:lnTo>
                    <a:pt x="2172" y="2260"/>
                  </a:lnTo>
                  <a:lnTo>
                    <a:pt x="2153" y="2237"/>
                  </a:lnTo>
                  <a:lnTo>
                    <a:pt x="2134" y="2218"/>
                  </a:lnTo>
                  <a:lnTo>
                    <a:pt x="2119" y="2200"/>
                  </a:lnTo>
                  <a:lnTo>
                    <a:pt x="2115" y="2116"/>
                  </a:lnTo>
                  <a:lnTo>
                    <a:pt x="2125" y="2121"/>
                  </a:lnTo>
                  <a:lnTo>
                    <a:pt x="2132" y="2125"/>
                  </a:lnTo>
                  <a:lnTo>
                    <a:pt x="2142" y="2130"/>
                  </a:lnTo>
                  <a:lnTo>
                    <a:pt x="2151" y="2137"/>
                  </a:lnTo>
                  <a:lnTo>
                    <a:pt x="2161" y="2144"/>
                  </a:lnTo>
                  <a:lnTo>
                    <a:pt x="2170" y="2151"/>
                  </a:lnTo>
                  <a:lnTo>
                    <a:pt x="2178" y="2156"/>
                  </a:lnTo>
                  <a:lnTo>
                    <a:pt x="2187" y="2162"/>
                  </a:lnTo>
                  <a:lnTo>
                    <a:pt x="2195" y="2169"/>
                  </a:lnTo>
                  <a:lnTo>
                    <a:pt x="2202" y="2174"/>
                  </a:lnTo>
                  <a:lnTo>
                    <a:pt x="2208" y="2179"/>
                  </a:lnTo>
                  <a:lnTo>
                    <a:pt x="2214" y="2183"/>
                  </a:lnTo>
                  <a:lnTo>
                    <a:pt x="2219" y="2188"/>
                  </a:lnTo>
                  <a:lnTo>
                    <a:pt x="2221" y="2190"/>
                  </a:lnTo>
                  <a:lnTo>
                    <a:pt x="2223" y="2193"/>
                  </a:lnTo>
                  <a:lnTo>
                    <a:pt x="2225" y="2193"/>
                  </a:lnTo>
                  <a:lnTo>
                    <a:pt x="2229" y="2207"/>
                  </a:lnTo>
                  <a:lnTo>
                    <a:pt x="2202" y="2211"/>
                  </a:lnTo>
                  <a:lnTo>
                    <a:pt x="2229" y="2235"/>
                  </a:lnTo>
                  <a:lnTo>
                    <a:pt x="2251" y="2258"/>
                  </a:lnTo>
                  <a:lnTo>
                    <a:pt x="2274" y="2281"/>
                  </a:lnTo>
                  <a:lnTo>
                    <a:pt x="2295" y="2302"/>
                  </a:lnTo>
                  <a:lnTo>
                    <a:pt x="2315" y="2323"/>
                  </a:lnTo>
                  <a:lnTo>
                    <a:pt x="2332" y="2342"/>
                  </a:lnTo>
                  <a:lnTo>
                    <a:pt x="2348" y="2363"/>
                  </a:lnTo>
                  <a:lnTo>
                    <a:pt x="2363" y="2382"/>
                  </a:lnTo>
                  <a:lnTo>
                    <a:pt x="2376" y="2400"/>
                  </a:lnTo>
                  <a:lnTo>
                    <a:pt x="2387" y="2419"/>
                  </a:lnTo>
                  <a:lnTo>
                    <a:pt x="2397" y="2437"/>
                  </a:lnTo>
                  <a:lnTo>
                    <a:pt x="2404" y="2456"/>
                  </a:lnTo>
                  <a:lnTo>
                    <a:pt x="2412" y="2475"/>
                  </a:lnTo>
                  <a:lnTo>
                    <a:pt x="2415" y="2493"/>
                  </a:lnTo>
                  <a:lnTo>
                    <a:pt x="2419" y="2512"/>
                  </a:lnTo>
                  <a:lnTo>
                    <a:pt x="2421" y="2531"/>
                  </a:lnTo>
                  <a:lnTo>
                    <a:pt x="2421" y="2545"/>
                  </a:lnTo>
                  <a:lnTo>
                    <a:pt x="2421" y="2559"/>
                  </a:lnTo>
                  <a:lnTo>
                    <a:pt x="2421" y="2570"/>
                  </a:lnTo>
                  <a:lnTo>
                    <a:pt x="2421" y="2584"/>
                  </a:lnTo>
                  <a:lnTo>
                    <a:pt x="2419" y="2596"/>
                  </a:lnTo>
                  <a:lnTo>
                    <a:pt x="2417" y="2610"/>
                  </a:lnTo>
                  <a:lnTo>
                    <a:pt x="2414" y="2622"/>
                  </a:lnTo>
                  <a:lnTo>
                    <a:pt x="2412" y="2633"/>
                  </a:lnTo>
                  <a:lnTo>
                    <a:pt x="2408" y="2645"/>
                  </a:lnTo>
                  <a:lnTo>
                    <a:pt x="2402" y="2654"/>
                  </a:lnTo>
                  <a:lnTo>
                    <a:pt x="2397" y="2664"/>
                  </a:lnTo>
                  <a:lnTo>
                    <a:pt x="2391" y="2673"/>
                  </a:lnTo>
                  <a:lnTo>
                    <a:pt x="2385" y="2680"/>
                  </a:lnTo>
                  <a:lnTo>
                    <a:pt x="2378" y="2687"/>
                  </a:lnTo>
                  <a:lnTo>
                    <a:pt x="2368" y="2694"/>
                  </a:lnTo>
                  <a:lnTo>
                    <a:pt x="2359" y="2696"/>
                  </a:lnTo>
                  <a:lnTo>
                    <a:pt x="2353" y="2698"/>
                  </a:lnTo>
                  <a:lnTo>
                    <a:pt x="2346" y="2701"/>
                  </a:lnTo>
                  <a:lnTo>
                    <a:pt x="2338" y="2701"/>
                  </a:lnTo>
                  <a:lnTo>
                    <a:pt x="2332" y="2703"/>
                  </a:lnTo>
                  <a:lnTo>
                    <a:pt x="2325" y="2703"/>
                  </a:lnTo>
                  <a:lnTo>
                    <a:pt x="2319" y="2703"/>
                  </a:lnTo>
                  <a:lnTo>
                    <a:pt x="2314" y="2701"/>
                  </a:lnTo>
                  <a:lnTo>
                    <a:pt x="2308" y="2701"/>
                  </a:lnTo>
                  <a:lnTo>
                    <a:pt x="2300" y="2698"/>
                  </a:lnTo>
                  <a:lnTo>
                    <a:pt x="2295" y="2696"/>
                  </a:lnTo>
                  <a:lnTo>
                    <a:pt x="2289" y="2691"/>
                  </a:lnTo>
                  <a:lnTo>
                    <a:pt x="2283" y="2687"/>
                  </a:lnTo>
                  <a:lnTo>
                    <a:pt x="2278" y="2682"/>
                  </a:lnTo>
                  <a:lnTo>
                    <a:pt x="2272" y="2677"/>
                  </a:lnTo>
                  <a:lnTo>
                    <a:pt x="2268" y="2670"/>
                  </a:lnTo>
                  <a:lnTo>
                    <a:pt x="2263" y="2664"/>
                  </a:lnTo>
                  <a:lnTo>
                    <a:pt x="2259" y="2673"/>
                  </a:lnTo>
                  <a:lnTo>
                    <a:pt x="2257" y="2682"/>
                  </a:lnTo>
                  <a:lnTo>
                    <a:pt x="2253" y="2691"/>
                  </a:lnTo>
                  <a:lnTo>
                    <a:pt x="2249" y="2698"/>
                  </a:lnTo>
                  <a:lnTo>
                    <a:pt x="2248" y="2708"/>
                  </a:lnTo>
                  <a:lnTo>
                    <a:pt x="2244" y="2715"/>
                  </a:lnTo>
                  <a:lnTo>
                    <a:pt x="2240" y="2722"/>
                  </a:lnTo>
                  <a:lnTo>
                    <a:pt x="2236" y="2729"/>
                  </a:lnTo>
                  <a:lnTo>
                    <a:pt x="2231" y="2733"/>
                  </a:lnTo>
                  <a:lnTo>
                    <a:pt x="2227" y="2740"/>
                  </a:lnTo>
                  <a:lnTo>
                    <a:pt x="2221" y="2745"/>
                  </a:lnTo>
                  <a:lnTo>
                    <a:pt x="2217" y="2750"/>
                  </a:lnTo>
                  <a:lnTo>
                    <a:pt x="2212" y="2754"/>
                  </a:lnTo>
                  <a:lnTo>
                    <a:pt x="2204" y="2757"/>
                  </a:lnTo>
                  <a:lnTo>
                    <a:pt x="2198" y="2759"/>
                  </a:lnTo>
                  <a:lnTo>
                    <a:pt x="2191" y="2764"/>
                  </a:lnTo>
                  <a:lnTo>
                    <a:pt x="2185" y="2764"/>
                  </a:lnTo>
                  <a:lnTo>
                    <a:pt x="2180" y="2764"/>
                  </a:lnTo>
                  <a:lnTo>
                    <a:pt x="2172" y="2766"/>
                  </a:lnTo>
                  <a:lnTo>
                    <a:pt x="2166" y="2766"/>
                  </a:lnTo>
                  <a:lnTo>
                    <a:pt x="2161" y="2766"/>
                  </a:lnTo>
                  <a:lnTo>
                    <a:pt x="2155" y="2766"/>
                  </a:lnTo>
                  <a:lnTo>
                    <a:pt x="2149" y="2764"/>
                  </a:lnTo>
                  <a:lnTo>
                    <a:pt x="2144" y="2764"/>
                  </a:lnTo>
                  <a:lnTo>
                    <a:pt x="2138" y="2761"/>
                  </a:lnTo>
                  <a:lnTo>
                    <a:pt x="2134" y="2759"/>
                  </a:lnTo>
                  <a:lnTo>
                    <a:pt x="2129" y="2757"/>
                  </a:lnTo>
                  <a:lnTo>
                    <a:pt x="2125" y="2754"/>
                  </a:lnTo>
                  <a:lnTo>
                    <a:pt x="2119" y="2750"/>
                  </a:lnTo>
                  <a:lnTo>
                    <a:pt x="2115" y="2745"/>
                  </a:lnTo>
                  <a:lnTo>
                    <a:pt x="2112" y="2740"/>
                  </a:lnTo>
                  <a:lnTo>
                    <a:pt x="2110" y="2736"/>
                  </a:lnTo>
                  <a:lnTo>
                    <a:pt x="2106" y="2745"/>
                  </a:lnTo>
                  <a:lnTo>
                    <a:pt x="2102" y="2754"/>
                  </a:lnTo>
                  <a:lnTo>
                    <a:pt x="2098" y="2761"/>
                  </a:lnTo>
                  <a:lnTo>
                    <a:pt x="2095" y="2768"/>
                  </a:lnTo>
                  <a:lnTo>
                    <a:pt x="2089" y="2775"/>
                  </a:lnTo>
                  <a:lnTo>
                    <a:pt x="2085" y="2782"/>
                  </a:lnTo>
                  <a:lnTo>
                    <a:pt x="2080" y="2787"/>
                  </a:lnTo>
                  <a:lnTo>
                    <a:pt x="2074" y="2794"/>
                  </a:lnTo>
                  <a:lnTo>
                    <a:pt x="2066" y="2799"/>
                  </a:lnTo>
                  <a:lnTo>
                    <a:pt x="2061" y="2803"/>
                  </a:lnTo>
                  <a:lnTo>
                    <a:pt x="2053" y="2806"/>
                  </a:lnTo>
                  <a:lnTo>
                    <a:pt x="2046" y="2808"/>
                  </a:lnTo>
                  <a:lnTo>
                    <a:pt x="2040" y="2813"/>
                  </a:lnTo>
                  <a:lnTo>
                    <a:pt x="2032" y="2815"/>
                  </a:lnTo>
                  <a:lnTo>
                    <a:pt x="2023" y="2815"/>
                  </a:lnTo>
                  <a:lnTo>
                    <a:pt x="2015" y="2817"/>
                  </a:lnTo>
                  <a:lnTo>
                    <a:pt x="2004" y="2817"/>
                  </a:lnTo>
                  <a:lnTo>
                    <a:pt x="1995" y="2815"/>
                  </a:lnTo>
                  <a:lnTo>
                    <a:pt x="1985" y="2815"/>
                  </a:lnTo>
                  <a:lnTo>
                    <a:pt x="1978" y="2813"/>
                  </a:lnTo>
                  <a:lnTo>
                    <a:pt x="1970" y="2808"/>
                  </a:lnTo>
                  <a:lnTo>
                    <a:pt x="1964" y="2806"/>
                  </a:lnTo>
                  <a:lnTo>
                    <a:pt x="1959" y="2801"/>
                  </a:lnTo>
                  <a:lnTo>
                    <a:pt x="1953" y="2796"/>
                  </a:lnTo>
                  <a:lnTo>
                    <a:pt x="1949" y="2792"/>
                  </a:lnTo>
                  <a:lnTo>
                    <a:pt x="1944" y="2787"/>
                  </a:lnTo>
                  <a:lnTo>
                    <a:pt x="1940" y="2782"/>
                  </a:lnTo>
                  <a:lnTo>
                    <a:pt x="1936" y="2775"/>
                  </a:lnTo>
                  <a:lnTo>
                    <a:pt x="1932" y="2771"/>
                  </a:lnTo>
                  <a:lnTo>
                    <a:pt x="1929" y="2766"/>
                  </a:lnTo>
                  <a:lnTo>
                    <a:pt x="1923" y="2764"/>
                  </a:lnTo>
                  <a:lnTo>
                    <a:pt x="1919" y="2759"/>
                  </a:lnTo>
                  <a:lnTo>
                    <a:pt x="1915" y="2759"/>
                  </a:lnTo>
                  <a:lnTo>
                    <a:pt x="1912" y="2761"/>
                  </a:lnTo>
                  <a:lnTo>
                    <a:pt x="1908" y="2764"/>
                  </a:lnTo>
                  <a:lnTo>
                    <a:pt x="1904" y="2768"/>
                  </a:lnTo>
                  <a:lnTo>
                    <a:pt x="1902" y="2773"/>
                  </a:lnTo>
                  <a:lnTo>
                    <a:pt x="1900" y="2778"/>
                  </a:lnTo>
                  <a:lnTo>
                    <a:pt x="1898" y="2785"/>
                  </a:lnTo>
                  <a:lnTo>
                    <a:pt x="1897" y="2794"/>
                  </a:lnTo>
                  <a:lnTo>
                    <a:pt x="1895" y="2801"/>
                  </a:lnTo>
                  <a:lnTo>
                    <a:pt x="1895" y="2810"/>
                  </a:lnTo>
                  <a:lnTo>
                    <a:pt x="1895" y="2817"/>
                  </a:lnTo>
                  <a:lnTo>
                    <a:pt x="1897" y="2827"/>
                  </a:lnTo>
                  <a:lnTo>
                    <a:pt x="1898" y="2836"/>
                  </a:lnTo>
                  <a:lnTo>
                    <a:pt x="1900" y="2843"/>
                  </a:lnTo>
                  <a:lnTo>
                    <a:pt x="1902" y="2852"/>
                  </a:lnTo>
                  <a:lnTo>
                    <a:pt x="1906" y="2859"/>
                  </a:lnTo>
                  <a:lnTo>
                    <a:pt x="1908" y="2862"/>
                  </a:lnTo>
                  <a:lnTo>
                    <a:pt x="1910" y="2864"/>
                  </a:lnTo>
                  <a:lnTo>
                    <a:pt x="1913" y="2866"/>
                  </a:lnTo>
                  <a:lnTo>
                    <a:pt x="1917" y="2869"/>
                  </a:lnTo>
                  <a:lnTo>
                    <a:pt x="1923" y="2873"/>
                  </a:lnTo>
                  <a:lnTo>
                    <a:pt x="1929" y="2876"/>
                  </a:lnTo>
                  <a:lnTo>
                    <a:pt x="1934" y="2880"/>
                  </a:lnTo>
                  <a:lnTo>
                    <a:pt x="1940" y="2885"/>
                  </a:lnTo>
                  <a:lnTo>
                    <a:pt x="1947" y="2890"/>
                  </a:lnTo>
                  <a:lnTo>
                    <a:pt x="1955" y="2892"/>
                  </a:lnTo>
                  <a:lnTo>
                    <a:pt x="1963" y="2899"/>
                  </a:lnTo>
                  <a:lnTo>
                    <a:pt x="1970" y="2904"/>
                  </a:lnTo>
                  <a:lnTo>
                    <a:pt x="1978" y="2908"/>
                  </a:lnTo>
                  <a:lnTo>
                    <a:pt x="1987" y="2913"/>
                  </a:lnTo>
                  <a:lnTo>
                    <a:pt x="1995" y="2920"/>
                  </a:lnTo>
                  <a:lnTo>
                    <a:pt x="2004" y="2924"/>
                  </a:lnTo>
                  <a:lnTo>
                    <a:pt x="2006" y="2929"/>
                  </a:lnTo>
                  <a:lnTo>
                    <a:pt x="2008" y="2934"/>
                  </a:lnTo>
                  <a:lnTo>
                    <a:pt x="2008" y="2941"/>
                  </a:lnTo>
                  <a:lnTo>
                    <a:pt x="2010" y="2950"/>
                  </a:lnTo>
                  <a:lnTo>
                    <a:pt x="2010" y="2959"/>
                  </a:lnTo>
                  <a:lnTo>
                    <a:pt x="2012" y="2969"/>
                  </a:lnTo>
                  <a:lnTo>
                    <a:pt x="2012" y="2980"/>
                  </a:lnTo>
                  <a:lnTo>
                    <a:pt x="2012" y="2990"/>
                  </a:lnTo>
                  <a:lnTo>
                    <a:pt x="2010" y="3001"/>
                  </a:lnTo>
                  <a:lnTo>
                    <a:pt x="2010" y="3011"/>
                  </a:lnTo>
                  <a:lnTo>
                    <a:pt x="2008" y="3020"/>
                  </a:lnTo>
                  <a:lnTo>
                    <a:pt x="2008" y="3029"/>
                  </a:lnTo>
                  <a:lnTo>
                    <a:pt x="2006" y="3036"/>
                  </a:lnTo>
                  <a:lnTo>
                    <a:pt x="2004" y="3041"/>
                  </a:lnTo>
                  <a:lnTo>
                    <a:pt x="2002" y="3046"/>
                  </a:lnTo>
                  <a:lnTo>
                    <a:pt x="2000" y="3048"/>
                  </a:lnTo>
                  <a:lnTo>
                    <a:pt x="1981" y="3034"/>
                  </a:lnTo>
                  <a:lnTo>
                    <a:pt x="1955" y="3018"/>
                  </a:lnTo>
                  <a:lnTo>
                    <a:pt x="1923" y="2997"/>
                  </a:lnTo>
                  <a:lnTo>
                    <a:pt x="1885" y="2971"/>
                  </a:lnTo>
                  <a:lnTo>
                    <a:pt x="1846" y="2943"/>
                  </a:lnTo>
                  <a:lnTo>
                    <a:pt x="1800" y="2915"/>
                  </a:lnTo>
                  <a:lnTo>
                    <a:pt x="1757" y="2885"/>
                  </a:lnTo>
                  <a:lnTo>
                    <a:pt x="1712" y="2855"/>
                  </a:lnTo>
                  <a:lnTo>
                    <a:pt x="1666" y="2824"/>
                  </a:lnTo>
                  <a:lnTo>
                    <a:pt x="1623" y="2794"/>
                  </a:lnTo>
                  <a:lnTo>
                    <a:pt x="1583" y="2764"/>
                  </a:lnTo>
                  <a:lnTo>
                    <a:pt x="1546" y="2738"/>
                  </a:lnTo>
                  <a:lnTo>
                    <a:pt x="1515" y="2712"/>
                  </a:lnTo>
                  <a:lnTo>
                    <a:pt x="1491" y="2691"/>
                  </a:lnTo>
                  <a:lnTo>
                    <a:pt x="1472" y="2673"/>
                  </a:lnTo>
                  <a:lnTo>
                    <a:pt x="1462" y="2659"/>
                  </a:lnTo>
                  <a:lnTo>
                    <a:pt x="1459" y="2647"/>
                  </a:lnTo>
                  <a:lnTo>
                    <a:pt x="1455" y="2638"/>
                  </a:lnTo>
                  <a:lnTo>
                    <a:pt x="1451" y="2626"/>
                  </a:lnTo>
                  <a:lnTo>
                    <a:pt x="1449" y="2615"/>
                  </a:lnTo>
                  <a:lnTo>
                    <a:pt x="1445" y="2605"/>
                  </a:lnTo>
                  <a:lnTo>
                    <a:pt x="1444" y="2594"/>
                  </a:lnTo>
                  <a:lnTo>
                    <a:pt x="1442" y="2584"/>
                  </a:lnTo>
                  <a:lnTo>
                    <a:pt x="1442" y="2573"/>
                  </a:lnTo>
                  <a:lnTo>
                    <a:pt x="1442" y="2561"/>
                  </a:lnTo>
                  <a:lnTo>
                    <a:pt x="1442" y="2549"/>
                  </a:lnTo>
                  <a:lnTo>
                    <a:pt x="1442" y="2538"/>
                  </a:lnTo>
                  <a:lnTo>
                    <a:pt x="1442" y="2526"/>
                  </a:lnTo>
                  <a:lnTo>
                    <a:pt x="1444" y="2514"/>
                  </a:lnTo>
                  <a:lnTo>
                    <a:pt x="1445" y="2503"/>
                  </a:lnTo>
                  <a:lnTo>
                    <a:pt x="1447" y="2491"/>
                  </a:lnTo>
                  <a:lnTo>
                    <a:pt x="1451" y="2477"/>
                  </a:lnTo>
                  <a:lnTo>
                    <a:pt x="1455" y="2465"/>
                  </a:lnTo>
                  <a:lnTo>
                    <a:pt x="1461" y="2454"/>
                  </a:lnTo>
                  <a:lnTo>
                    <a:pt x="1468" y="2440"/>
                  </a:lnTo>
                  <a:lnTo>
                    <a:pt x="1479" y="2428"/>
                  </a:lnTo>
                  <a:lnTo>
                    <a:pt x="1491" y="2412"/>
                  </a:lnTo>
                  <a:lnTo>
                    <a:pt x="1504" y="2398"/>
                  </a:lnTo>
                  <a:lnTo>
                    <a:pt x="1519" y="2382"/>
                  </a:lnTo>
                  <a:lnTo>
                    <a:pt x="1534" y="2363"/>
                  </a:lnTo>
                  <a:lnTo>
                    <a:pt x="1551" y="2347"/>
                  </a:lnTo>
                  <a:lnTo>
                    <a:pt x="1566" y="2328"/>
                  </a:lnTo>
                  <a:lnTo>
                    <a:pt x="1583" y="2309"/>
                  </a:lnTo>
                  <a:lnTo>
                    <a:pt x="1598" y="2288"/>
                  </a:lnTo>
                  <a:lnTo>
                    <a:pt x="1613" y="2270"/>
                  </a:lnTo>
                  <a:lnTo>
                    <a:pt x="1629" y="2246"/>
                  </a:lnTo>
                  <a:lnTo>
                    <a:pt x="1642" y="2225"/>
                  </a:lnTo>
                  <a:lnTo>
                    <a:pt x="1653" y="2204"/>
                  </a:lnTo>
                  <a:lnTo>
                    <a:pt x="1666" y="2204"/>
                  </a:lnTo>
                  <a:lnTo>
                    <a:pt x="1664" y="2202"/>
                  </a:lnTo>
                  <a:lnTo>
                    <a:pt x="1664" y="2200"/>
                  </a:lnTo>
                  <a:lnTo>
                    <a:pt x="1663" y="2197"/>
                  </a:lnTo>
                  <a:lnTo>
                    <a:pt x="1661" y="2195"/>
                  </a:lnTo>
                  <a:lnTo>
                    <a:pt x="1661" y="2193"/>
                  </a:lnTo>
                  <a:lnTo>
                    <a:pt x="1659" y="2190"/>
                  </a:lnTo>
                  <a:lnTo>
                    <a:pt x="1657" y="2186"/>
                  </a:lnTo>
                  <a:lnTo>
                    <a:pt x="1657" y="2183"/>
                  </a:lnTo>
                  <a:lnTo>
                    <a:pt x="1655" y="2181"/>
                  </a:lnTo>
                  <a:lnTo>
                    <a:pt x="1655" y="2179"/>
                  </a:lnTo>
                  <a:lnTo>
                    <a:pt x="1653" y="2174"/>
                  </a:lnTo>
                  <a:lnTo>
                    <a:pt x="1651" y="2172"/>
                  </a:lnTo>
                  <a:lnTo>
                    <a:pt x="1651" y="2167"/>
                  </a:lnTo>
                  <a:lnTo>
                    <a:pt x="1649" y="2165"/>
                  </a:lnTo>
                  <a:lnTo>
                    <a:pt x="1649" y="2160"/>
                  </a:lnTo>
                  <a:lnTo>
                    <a:pt x="1647" y="2158"/>
                  </a:lnTo>
                  <a:lnTo>
                    <a:pt x="1640" y="2174"/>
                  </a:lnTo>
                  <a:lnTo>
                    <a:pt x="1630" y="2188"/>
                  </a:lnTo>
                  <a:lnTo>
                    <a:pt x="1623" y="2197"/>
                  </a:lnTo>
                  <a:lnTo>
                    <a:pt x="1613" y="2207"/>
                  </a:lnTo>
                  <a:lnTo>
                    <a:pt x="1606" y="2214"/>
                  </a:lnTo>
                  <a:lnTo>
                    <a:pt x="1596" y="2221"/>
                  </a:lnTo>
                  <a:lnTo>
                    <a:pt x="1589" y="2225"/>
                  </a:lnTo>
                  <a:lnTo>
                    <a:pt x="1581" y="2228"/>
                  </a:lnTo>
                  <a:lnTo>
                    <a:pt x="1574" y="2228"/>
                  </a:lnTo>
                  <a:lnTo>
                    <a:pt x="1566" y="2230"/>
                  </a:lnTo>
                  <a:lnTo>
                    <a:pt x="1561" y="2230"/>
                  </a:lnTo>
                  <a:lnTo>
                    <a:pt x="1555" y="2230"/>
                  </a:lnTo>
                  <a:lnTo>
                    <a:pt x="1551" y="2228"/>
                  </a:lnTo>
                  <a:lnTo>
                    <a:pt x="1547" y="2228"/>
                  </a:lnTo>
                  <a:lnTo>
                    <a:pt x="1546" y="2228"/>
                  </a:lnTo>
                  <a:lnTo>
                    <a:pt x="1538" y="2267"/>
                  </a:lnTo>
                  <a:lnTo>
                    <a:pt x="1527" y="2305"/>
                  </a:lnTo>
                  <a:lnTo>
                    <a:pt x="1512" y="2337"/>
                  </a:lnTo>
                  <a:lnTo>
                    <a:pt x="1495" y="2365"/>
                  </a:lnTo>
                  <a:lnTo>
                    <a:pt x="1474" y="2391"/>
                  </a:lnTo>
                  <a:lnTo>
                    <a:pt x="1451" y="2412"/>
                  </a:lnTo>
                  <a:lnTo>
                    <a:pt x="1429" y="2430"/>
                  </a:lnTo>
                  <a:lnTo>
                    <a:pt x="1404" y="2447"/>
                  </a:lnTo>
                  <a:lnTo>
                    <a:pt x="1378" y="2461"/>
                  </a:lnTo>
                  <a:lnTo>
                    <a:pt x="1353" y="2472"/>
                  </a:lnTo>
                  <a:lnTo>
                    <a:pt x="1328" y="2479"/>
                  </a:lnTo>
                  <a:lnTo>
                    <a:pt x="1304" y="2486"/>
                  </a:lnTo>
                  <a:lnTo>
                    <a:pt x="1281" y="2491"/>
                  </a:lnTo>
                  <a:lnTo>
                    <a:pt x="1261" y="2493"/>
                  </a:lnTo>
                  <a:lnTo>
                    <a:pt x="1244" y="2496"/>
                  </a:lnTo>
                  <a:lnTo>
                    <a:pt x="1228" y="2496"/>
                  </a:lnTo>
                  <a:lnTo>
                    <a:pt x="1162" y="2493"/>
                  </a:lnTo>
                  <a:lnTo>
                    <a:pt x="1096" y="2484"/>
                  </a:lnTo>
                  <a:lnTo>
                    <a:pt x="1032" y="2470"/>
                  </a:lnTo>
                  <a:lnTo>
                    <a:pt x="968" y="2454"/>
                  </a:lnTo>
                  <a:lnTo>
                    <a:pt x="908" y="2430"/>
                  </a:lnTo>
                  <a:lnTo>
                    <a:pt x="849" y="2405"/>
                  </a:lnTo>
                  <a:lnTo>
                    <a:pt x="793" y="2375"/>
                  </a:lnTo>
                  <a:lnTo>
                    <a:pt x="738" y="2342"/>
                  </a:lnTo>
                  <a:lnTo>
                    <a:pt x="687" y="2307"/>
                  </a:lnTo>
                  <a:lnTo>
                    <a:pt x="640" y="2267"/>
                  </a:lnTo>
                  <a:lnTo>
                    <a:pt x="594" y="2228"/>
                  </a:lnTo>
                  <a:lnTo>
                    <a:pt x="555" y="2183"/>
                  </a:lnTo>
                  <a:lnTo>
                    <a:pt x="519" y="2139"/>
                  </a:lnTo>
                  <a:lnTo>
                    <a:pt x="487" y="2095"/>
                  </a:lnTo>
                  <a:lnTo>
                    <a:pt x="459" y="2046"/>
                  </a:lnTo>
                  <a:lnTo>
                    <a:pt x="436" y="1999"/>
                  </a:lnTo>
                  <a:lnTo>
                    <a:pt x="408" y="2027"/>
                  </a:lnTo>
                  <a:lnTo>
                    <a:pt x="379" y="2055"/>
                  </a:lnTo>
                  <a:lnTo>
                    <a:pt x="351" y="2083"/>
                  </a:lnTo>
                  <a:lnTo>
                    <a:pt x="325" y="2111"/>
                  </a:lnTo>
                  <a:lnTo>
                    <a:pt x="296" y="2137"/>
                  </a:lnTo>
                  <a:lnTo>
                    <a:pt x="270" y="2165"/>
                  </a:lnTo>
                  <a:lnTo>
                    <a:pt x="243" y="2193"/>
                  </a:lnTo>
                  <a:lnTo>
                    <a:pt x="217" y="2221"/>
                  </a:lnTo>
                  <a:lnTo>
                    <a:pt x="191" y="2249"/>
                  </a:lnTo>
                  <a:lnTo>
                    <a:pt x="166" y="2277"/>
                  </a:lnTo>
                  <a:lnTo>
                    <a:pt x="140" y="2305"/>
                  </a:lnTo>
                  <a:lnTo>
                    <a:pt x="115" y="2333"/>
                  </a:lnTo>
                  <a:lnTo>
                    <a:pt x="89" y="2361"/>
                  </a:lnTo>
                  <a:lnTo>
                    <a:pt x="64" y="2389"/>
                  </a:lnTo>
                  <a:lnTo>
                    <a:pt x="40" y="2414"/>
                  </a:lnTo>
                  <a:lnTo>
                    <a:pt x="15" y="2442"/>
                  </a:lnTo>
                  <a:lnTo>
                    <a:pt x="11" y="2444"/>
                  </a:lnTo>
                  <a:lnTo>
                    <a:pt x="8" y="2444"/>
                  </a:lnTo>
                  <a:lnTo>
                    <a:pt x="6" y="2444"/>
                  </a:lnTo>
                  <a:lnTo>
                    <a:pt x="4" y="2444"/>
                  </a:lnTo>
                  <a:lnTo>
                    <a:pt x="2" y="2444"/>
                  </a:lnTo>
                  <a:lnTo>
                    <a:pt x="0" y="2444"/>
                  </a:lnTo>
                  <a:lnTo>
                    <a:pt x="0" y="2442"/>
                  </a:lnTo>
                  <a:lnTo>
                    <a:pt x="0" y="2440"/>
                  </a:lnTo>
                  <a:lnTo>
                    <a:pt x="0" y="2437"/>
                  </a:lnTo>
                  <a:lnTo>
                    <a:pt x="2" y="2435"/>
                  </a:lnTo>
                  <a:lnTo>
                    <a:pt x="2" y="2433"/>
                  </a:lnTo>
                  <a:lnTo>
                    <a:pt x="4" y="2428"/>
                  </a:lnTo>
                  <a:lnTo>
                    <a:pt x="6" y="2426"/>
                  </a:lnTo>
                  <a:lnTo>
                    <a:pt x="8" y="2421"/>
                  </a:lnTo>
                  <a:lnTo>
                    <a:pt x="9" y="2416"/>
                  </a:lnTo>
                  <a:lnTo>
                    <a:pt x="30" y="2389"/>
                  </a:lnTo>
                  <a:lnTo>
                    <a:pt x="53" y="2363"/>
                  </a:lnTo>
                  <a:lnTo>
                    <a:pt x="75" y="2335"/>
                  </a:lnTo>
                  <a:lnTo>
                    <a:pt x="100" y="2307"/>
                  </a:lnTo>
                  <a:lnTo>
                    <a:pt x="123" y="2279"/>
                  </a:lnTo>
                  <a:lnTo>
                    <a:pt x="147" y="2251"/>
                  </a:lnTo>
                  <a:lnTo>
                    <a:pt x="172" y="2223"/>
                  </a:lnTo>
                  <a:lnTo>
                    <a:pt x="196" y="2195"/>
                  </a:lnTo>
                  <a:lnTo>
                    <a:pt x="221" y="2167"/>
                  </a:lnTo>
                  <a:lnTo>
                    <a:pt x="247" y="2139"/>
                  </a:lnTo>
                  <a:lnTo>
                    <a:pt x="274" y="2109"/>
                  </a:lnTo>
                  <a:lnTo>
                    <a:pt x="302" y="2081"/>
                  </a:lnTo>
                  <a:lnTo>
                    <a:pt x="330" y="2051"/>
                  </a:lnTo>
                  <a:lnTo>
                    <a:pt x="359" y="2020"/>
                  </a:lnTo>
                  <a:lnTo>
                    <a:pt x="389" y="1990"/>
                  </a:lnTo>
                  <a:lnTo>
                    <a:pt x="421" y="1962"/>
                  </a:lnTo>
                  <a:lnTo>
                    <a:pt x="417" y="1950"/>
                  </a:lnTo>
                  <a:lnTo>
                    <a:pt x="415" y="1941"/>
                  </a:lnTo>
                  <a:lnTo>
                    <a:pt x="413" y="1932"/>
                  </a:lnTo>
                  <a:lnTo>
                    <a:pt x="409" y="1920"/>
                  </a:lnTo>
                  <a:lnTo>
                    <a:pt x="408" y="1911"/>
                  </a:lnTo>
                  <a:lnTo>
                    <a:pt x="406" y="1902"/>
                  </a:lnTo>
                  <a:lnTo>
                    <a:pt x="404" y="1892"/>
                  </a:lnTo>
                  <a:lnTo>
                    <a:pt x="402" y="1883"/>
                  </a:lnTo>
                  <a:lnTo>
                    <a:pt x="402" y="1874"/>
                  </a:lnTo>
                  <a:lnTo>
                    <a:pt x="400" y="1864"/>
                  </a:lnTo>
                  <a:lnTo>
                    <a:pt x="400" y="1855"/>
                  </a:lnTo>
                  <a:lnTo>
                    <a:pt x="398" y="1846"/>
                  </a:lnTo>
                  <a:lnTo>
                    <a:pt x="398" y="1834"/>
                  </a:lnTo>
                  <a:lnTo>
                    <a:pt x="398" y="1827"/>
                  </a:lnTo>
                  <a:lnTo>
                    <a:pt x="398" y="1815"/>
                  </a:lnTo>
                  <a:lnTo>
                    <a:pt x="398" y="1806"/>
                  </a:lnTo>
                  <a:lnTo>
                    <a:pt x="409" y="1727"/>
                  </a:lnTo>
                  <a:lnTo>
                    <a:pt x="426" y="1652"/>
                  </a:lnTo>
                  <a:lnTo>
                    <a:pt x="453" y="1585"/>
                  </a:lnTo>
                  <a:lnTo>
                    <a:pt x="487" y="1524"/>
                  </a:lnTo>
                  <a:lnTo>
                    <a:pt x="528" y="1470"/>
                  </a:lnTo>
                  <a:lnTo>
                    <a:pt x="574" y="1421"/>
                  </a:lnTo>
                  <a:lnTo>
                    <a:pt x="625" y="1377"/>
                  </a:lnTo>
                  <a:lnTo>
                    <a:pt x="681" y="1342"/>
                  </a:lnTo>
                  <a:lnTo>
                    <a:pt x="740" y="1310"/>
                  </a:lnTo>
                  <a:lnTo>
                    <a:pt x="804" y="1282"/>
                  </a:lnTo>
                  <a:lnTo>
                    <a:pt x="868" y="1261"/>
                  </a:lnTo>
                  <a:lnTo>
                    <a:pt x="934" y="1242"/>
                  </a:lnTo>
                  <a:lnTo>
                    <a:pt x="1002" y="1230"/>
                  </a:lnTo>
                  <a:lnTo>
                    <a:pt x="1070" y="1221"/>
                  </a:lnTo>
                  <a:lnTo>
                    <a:pt x="1138" y="1214"/>
                  </a:lnTo>
                  <a:lnTo>
                    <a:pt x="1204" y="1214"/>
                  </a:lnTo>
                  <a:lnTo>
                    <a:pt x="1225" y="1214"/>
                  </a:lnTo>
                  <a:lnTo>
                    <a:pt x="1244" y="1214"/>
                  </a:lnTo>
                  <a:lnTo>
                    <a:pt x="1264" y="1214"/>
                  </a:lnTo>
                  <a:lnTo>
                    <a:pt x="1281" y="1216"/>
                  </a:lnTo>
                  <a:lnTo>
                    <a:pt x="1300" y="1216"/>
                  </a:lnTo>
                  <a:lnTo>
                    <a:pt x="1319" y="1219"/>
                  </a:lnTo>
                  <a:lnTo>
                    <a:pt x="1336" y="1221"/>
                  </a:lnTo>
                  <a:lnTo>
                    <a:pt x="1355" y="1221"/>
                  </a:lnTo>
                  <a:lnTo>
                    <a:pt x="1372" y="1223"/>
                  </a:lnTo>
                  <a:lnTo>
                    <a:pt x="1389" y="1228"/>
                  </a:lnTo>
                  <a:lnTo>
                    <a:pt x="1404" y="1230"/>
                  </a:lnTo>
                  <a:lnTo>
                    <a:pt x="1421" y="1233"/>
                  </a:lnTo>
                  <a:lnTo>
                    <a:pt x="1438" y="1237"/>
                  </a:lnTo>
                  <a:lnTo>
                    <a:pt x="1453" y="1240"/>
                  </a:lnTo>
                  <a:lnTo>
                    <a:pt x="1470" y="1244"/>
                  </a:lnTo>
                  <a:lnTo>
                    <a:pt x="1485" y="1249"/>
                  </a:lnTo>
                  <a:close/>
                  <a:moveTo>
                    <a:pt x="1791" y="1387"/>
                  </a:moveTo>
                  <a:lnTo>
                    <a:pt x="1796" y="1389"/>
                  </a:lnTo>
                  <a:lnTo>
                    <a:pt x="1800" y="1394"/>
                  </a:lnTo>
                  <a:lnTo>
                    <a:pt x="1804" y="1396"/>
                  </a:lnTo>
                  <a:lnTo>
                    <a:pt x="1810" y="1398"/>
                  </a:lnTo>
                  <a:lnTo>
                    <a:pt x="1813" y="1400"/>
                  </a:lnTo>
                  <a:lnTo>
                    <a:pt x="1819" y="1405"/>
                  </a:lnTo>
                  <a:lnTo>
                    <a:pt x="1823" y="1407"/>
                  </a:lnTo>
                  <a:lnTo>
                    <a:pt x="1829" y="1410"/>
                  </a:lnTo>
                  <a:lnTo>
                    <a:pt x="1832" y="1412"/>
                  </a:lnTo>
                  <a:lnTo>
                    <a:pt x="1836" y="1417"/>
                  </a:lnTo>
                  <a:lnTo>
                    <a:pt x="1842" y="1419"/>
                  </a:lnTo>
                  <a:lnTo>
                    <a:pt x="1846" y="1421"/>
                  </a:lnTo>
                  <a:lnTo>
                    <a:pt x="1849" y="1424"/>
                  </a:lnTo>
                  <a:lnTo>
                    <a:pt x="1855" y="1428"/>
                  </a:lnTo>
                  <a:lnTo>
                    <a:pt x="1859" y="1431"/>
                  </a:lnTo>
                  <a:lnTo>
                    <a:pt x="1863" y="1433"/>
                  </a:lnTo>
                  <a:lnTo>
                    <a:pt x="1859" y="1424"/>
                  </a:lnTo>
                  <a:lnTo>
                    <a:pt x="1855" y="1417"/>
                  </a:lnTo>
                  <a:lnTo>
                    <a:pt x="1849" y="1407"/>
                  </a:lnTo>
                  <a:lnTo>
                    <a:pt x="1846" y="1400"/>
                  </a:lnTo>
                  <a:lnTo>
                    <a:pt x="1840" y="1391"/>
                  </a:lnTo>
                  <a:lnTo>
                    <a:pt x="1836" y="1384"/>
                  </a:lnTo>
                  <a:lnTo>
                    <a:pt x="1830" y="1377"/>
                  </a:lnTo>
                  <a:lnTo>
                    <a:pt x="1825" y="1368"/>
                  </a:lnTo>
                  <a:lnTo>
                    <a:pt x="1821" y="1361"/>
                  </a:lnTo>
                  <a:lnTo>
                    <a:pt x="1815" y="1354"/>
                  </a:lnTo>
                  <a:lnTo>
                    <a:pt x="1810" y="1347"/>
                  </a:lnTo>
                  <a:lnTo>
                    <a:pt x="1804" y="1340"/>
                  </a:lnTo>
                  <a:lnTo>
                    <a:pt x="1798" y="1331"/>
                  </a:lnTo>
                  <a:lnTo>
                    <a:pt x="1793" y="1324"/>
                  </a:lnTo>
                  <a:lnTo>
                    <a:pt x="1787" y="1317"/>
                  </a:lnTo>
                  <a:lnTo>
                    <a:pt x="1781" y="1310"/>
                  </a:lnTo>
                  <a:lnTo>
                    <a:pt x="1783" y="1317"/>
                  </a:lnTo>
                  <a:lnTo>
                    <a:pt x="1783" y="1321"/>
                  </a:lnTo>
                  <a:lnTo>
                    <a:pt x="1785" y="1326"/>
                  </a:lnTo>
                  <a:lnTo>
                    <a:pt x="1785" y="1333"/>
                  </a:lnTo>
                  <a:lnTo>
                    <a:pt x="1785" y="1338"/>
                  </a:lnTo>
                  <a:lnTo>
                    <a:pt x="1787" y="1342"/>
                  </a:lnTo>
                  <a:lnTo>
                    <a:pt x="1787" y="1347"/>
                  </a:lnTo>
                  <a:lnTo>
                    <a:pt x="1787" y="1354"/>
                  </a:lnTo>
                  <a:lnTo>
                    <a:pt x="1787" y="1359"/>
                  </a:lnTo>
                  <a:lnTo>
                    <a:pt x="1789" y="1363"/>
                  </a:lnTo>
                  <a:lnTo>
                    <a:pt x="1789" y="1368"/>
                  </a:lnTo>
                  <a:lnTo>
                    <a:pt x="1789" y="1370"/>
                  </a:lnTo>
                  <a:lnTo>
                    <a:pt x="1789" y="1375"/>
                  </a:lnTo>
                  <a:lnTo>
                    <a:pt x="1791" y="1380"/>
                  </a:lnTo>
                  <a:lnTo>
                    <a:pt x="1791" y="1384"/>
                  </a:lnTo>
                  <a:lnTo>
                    <a:pt x="1791" y="1387"/>
                  </a:lnTo>
                  <a:close/>
                  <a:moveTo>
                    <a:pt x="874" y="1776"/>
                  </a:moveTo>
                  <a:lnTo>
                    <a:pt x="879" y="1811"/>
                  </a:lnTo>
                  <a:lnTo>
                    <a:pt x="889" y="1843"/>
                  </a:lnTo>
                  <a:lnTo>
                    <a:pt x="904" y="1874"/>
                  </a:lnTo>
                  <a:lnTo>
                    <a:pt x="923" y="1902"/>
                  </a:lnTo>
                  <a:lnTo>
                    <a:pt x="944" y="1929"/>
                  </a:lnTo>
                  <a:lnTo>
                    <a:pt x="966" y="1953"/>
                  </a:lnTo>
                  <a:lnTo>
                    <a:pt x="993" y="1976"/>
                  </a:lnTo>
                  <a:lnTo>
                    <a:pt x="1019" y="1995"/>
                  </a:lnTo>
                  <a:lnTo>
                    <a:pt x="1047" y="2013"/>
                  </a:lnTo>
                  <a:lnTo>
                    <a:pt x="1076" y="2027"/>
                  </a:lnTo>
                  <a:lnTo>
                    <a:pt x="1104" y="2041"/>
                  </a:lnTo>
                  <a:lnTo>
                    <a:pt x="1130" y="2051"/>
                  </a:lnTo>
                  <a:lnTo>
                    <a:pt x="1159" y="2060"/>
                  </a:lnTo>
                  <a:lnTo>
                    <a:pt x="1183" y="2065"/>
                  </a:lnTo>
                  <a:lnTo>
                    <a:pt x="1206" y="2069"/>
                  </a:lnTo>
                  <a:lnTo>
                    <a:pt x="1227" y="2069"/>
                  </a:lnTo>
                  <a:lnTo>
                    <a:pt x="1247" y="2069"/>
                  </a:lnTo>
                  <a:lnTo>
                    <a:pt x="1268" y="2067"/>
                  </a:lnTo>
                  <a:lnTo>
                    <a:pt x="1289" y="2065"/>
                  </a:lnTo>
                  <a:lnTo>
                    <a:pt x="1310" y="2062"/>
                  </a:lnTo>
                  <a:lnTo>
                    <a:pt x="1330" y="2060"/>
                  </a:lnTo>
                  <a:lnTo>
                    <a:pt x="1351" y="2055"/>
                  </a:lnTo>
                  <a:lnTo>
                    <a:pt x="1370" y="2048"/>
                  </a:lnTo>
                  <a:lnTo>
                    <a:pt x="1389" y="2041"/>
                  </a:lnTo>
                  <a:lnTo>
                    <a:pt x="1408" y="2032"/>
                  </a:lnTo>
                  <a:lnTo>
                    <a:pt x="1423" y="2023"/>
                  </a:lnTo>
                  <a:lnTo>
                    <a:pt x="1438" y="2011"/>
                  </a:lnTo>
                  <a:lnTo>
                    <a:pt x="1451" y="1997"/>
                  </a:lnTo>
                  <a:lnTo>
                    <a:pt x="1464" y="1981"/>
                  </a:lnTo>
                  <a:lnTo>
                    <a:pt x="1474" y="1962"/>
                  </a:lnTo>
                  <a:lnTo>
                    <a:pt x="1479" y="1941"/>
                  </a:lnTo>
                  <a:lnTo>
                    <a:pt x="1485" y="1918"/>
                  </a:lnTo>
                  <a:lnTo>
                    <a:pt x="1485" y="1908"/>
                  </a:lnTo>
                  <a:lnTo>
                    <a:pt x="1485" y="1897"/>
                  </a:lnTo>
                  <a:lnTo>
                    <a:pt x="1485" y="1885"/>
                  </a:lnTo>
                  <a:lnTo>
                    <a:pt x="1483" y="1876"/>
                  </a:lnTo>
                  <a:lnTo>
                    <a:pt x="1481" y="1864"/>
                  </a:lnTo>
                  <a:lnTo>
                    <a:pt x="1479" y="1855"/>
                  </a:lnTo>
                  <a:lnTo>
                    <a:pt x="1478" y="1843"/>
                  </a:lnTo>
                  <a:lnTo>
                    <a:pt x="1474" y="1834"/>
                  </a:lnTo>
                  <a:lnTo>
                    <a:pt x="1470" y="1825"/>
                  </a:lnTo>
                  <a:lnTo>
                    <a:pt x="1468" y="1815"/>
                  </a:lnTo>
                  <a:lnTo>
                    <a:pt x="1464" y="1806"/>
                  </a:lnTo>
                  <a:lnTo>
                    <a:pt x="1461" y="1797"/>
                  </a:lnTo>
                  <a:lnTo>
                    <a:pt x="1459" y="1787"/>
                  </a:lnTo>
                  <a:lnTo>
                    <a:pt x="1455" y="1780"/>
                  </a:lnTo>
                  <a:lnTo>
                    <a:pt x="1453" y="1771"/>
                  </a:lnTo>
                  <a:lnTo>
                    <a:pt x="1451" y="1764"/>
                  </a:lnTo>
                  <a:lnTo>
                    <a:pt x="1442" y="1771"/>
                  </a:lnTo>
                  <a:lnTo>
                    <a:pt x="1432" y="1778"/>
                  </a:lnTo>
                  <a:lnTo>
                    <a:pt x="1425" y="1785"/>
                  </a:lnTo>
                  <a:lnTo>
                    <a:pt x="1415" y="1792"/>
                  </a:lnTo>
                  <a:lnTo>
                    <a:pt x="1408" y="1797"/>
                  </a:lnTo>
                  <a:lnTo>
                    <a:pt x="1398" y="1804"/>
                  </a:lnTo>
                  <a:lnTo>
                    <a:pt x="1389" y="1811"/>
                  </a:lnTo>
                  <a:lnTo>
                    <a:pt x="1379" y="1815"/>
                  </a:lnTo>
                  <a:lnTo>
                    <a:pt x="1370" y="1820"/>
                  </a:lnTo>
                  <a:lnTo>
                    <a:pt x="1361" y="1825"/>
                  </a:lnTo>
                  <a:lnTo>
                    <a:pt x="1351" y="1829"/>
                  </a:lnTo>
                  <a:lnTo>
                    <a:pt x="1342" y="1832"/>
                  </a:lnTo>
                  <a:lnTo>
                    <a:pt x="1330" y="1834"/>
                  </a:lnTo>
                  <a:lnTo>
                    <a:pt x="1321" y="1834"/>
                  </a:lnTo>
                  <a:lnTo>
                    <a:pt x="1310" y="1834"/>
                  </a:lnTo>
                  <a:lnTo>
                    <a:pt x="1298" y="1834"/>
                  </a:lnTo>
                  <a:lnTo>
                    <a:pt x="1283" y="1832"/>
                  </a:lnTo>
                  <a:lnTo>
                    <a:pt x="1272" y="1827"/>
                  </a:lnTo>
                  <a:lnTo>
                    <a:pt x="1261" y="1822"/>
                  </a:lnTo>
                  <a:lnTo>
                    <a:pt x="1253" y="1818"/>
                  </a:lnTo>
                  <a:lnTo>
                    <a:pt x="1247" y="1811"/>
                  </a:lnTo>
                  <a:lnTo>
                    <a:pt x="1242" y="1804"/>
                  </a:lnTo>
                  <a:lnTo>
                    <a:pt x="1238" y="1797"/>
                  </a:lnTo>
                  <a:lnTo>
                    <a:pt x="1234" y="1790"/>
                  </a:lnTo>
                  <a:lnTo>
                    <a:pt x="1230" y="1783"/>
                  </a:lnTo>
                  <a:lnTo>
                    <a:pt x="1228" y="1776"/>
                  </a:lnTo>
                  <a:lnTo>
                    <a:pt x="1227" y="1769"/>
                  </a:lnTo>
                  <a:lnTo>
                    <a:pt x="1223" y="1764"/>
                  </a:lnTo>
                  <a:lnTo>
                    <a:pt x="1219" y="1762"/>
                  </a:lnTo>
                  <a:lnTo>
                    <a:pt x="1213" y="1759"/>
                  </a:lnTo>
                  <a:lnTo>
                    <a:pt x="1208" y="1759"/>
                  </a:lnTo>
                  <a:lnTo>
                    <a:pt x="1200" y="1762"/>
                  </a:lnTo>
                  <a:lnTo>
                    <a:pt x="1196" y="1762"/>
                  </a:lnTo>
                  <a:lnTo>
                    <a:pt x="1191" y="1764"/>
                  </a:lnTo>
                  <a:lnTo>
                    <a:pt x="1185" y="1764"/>
                  </a:lnTo>
                  <a:lnTo>
                    <a:pt x="1181" y="1766"/>
                  </a:lnTo>
                  <a:lnTo>
                    <a:pt x="1176" y="1769"/>
                  </a:lnTo>
                  <a:lnTo>
                    <a:pt x="1172" y="1771"/>
                  </a:lnTo>
                  <a:lnTo>
                    <a:pt x="1168" y="1773"/>
                  </a:lnTo>
                  <a:lnTo>
                    <a:pt x="1164" y="1776"/>
                  </a:lnTo>
                  <a:lnTo>
                    <a:pt x="1161" y="1778"/>
                  </a:lnTo>
                  <a:lnTo>
                    <a:pt x="1157" y="1783"/>
                  </a:lnTo>
                  <a:lnTo>
                    <a:pt x="1155" y="1787"/>
                  </a:lnTo>
                  <a:lnTo>
                    <a:pt x="1153" y="1792"/>
                  </a:lnTo>
                  <a:lnTo>
                    <a:pt x="1151" y="1799"/>
                  </a:lnTo>
                  <a:lnTo>
                    <a:pt x="1149" y="1806"/>
                  </a:lnTo>
                  <a:lnTo>
                    <a:pt x="1147" y="1813"/>
                  </a:lnTo>
                  <a:lnTo>
                    <a:pt x="1147" y="1822"/>
                  </a:lnTo>
                  <a:lnTo>
                    <a:pt x="1149" y="1829"/>
                  </a:lnTo>
                  <a:lnTo>
                    <a:pt x="1151" y="1836"/>
                  </a:lnTo>
                  <a:lnTo>
                    <a:pt x="1153" y="1843"/>
                  </a:lnTo>
                  <a:lnTo>
                    <a:pt x="1159" y="1850"/>
                  </a:lnTo>
                  <a:lnTo>
                    <a:pt x="1162" y="1857"/>
                  </a:lnTo>
                  <a:lnTo>
                    <a:pt x="1170" y="1864"/>
                  </a:lnTo>
                  <a:lnTo>
                    <a:pt x="1176" y="1871"/>
                  </a:lnTo>
                  <a:lnTo>
                    <a:pt x="1183" y="1881"/>
                  </a:lnTo>
                  <a:lnTo>
                    <a:pt x="1191" y="1888"/>
                  </a:lnTo>
                  <a:lnTo>
                    <a:pt x="1198" y="1895"/>
                  </a:lnTo>
                  <a:lnTo>
                    <a:pt x="1206" y="1902"/>
                  </a:lnTo>
                  <a:lnTo>
                    <a:pt x="1213" y="1908"/>
                  </a:lnTo>
                  <a:lnTo>
                    <a:pt x="1221" y="1915"/>
                  </a:lnTo>
                  <a:lnTo>
                    <a:pt x="1228" y="1922"/>
                  </a:lnTo>
                  <a:lnTo>
                    <a:pt x="1236" y="1927"/>
                  </a:lnTo>
                  <a:lnTo>
                    <a:pt x="1242" y="1934"/>
                  </a:lnTo>
                  <a:lnTo>
                    <a:pt x="1242" y="1939"/>
                  </a:lnTo>
                  <a:lnTo>
                    <a:pt x="1240" y="1941"/>
                  </a:lnTo>
                  <a:lnTo>
                    <a:pt x="1240" y="1946"/>
                  </a:lnTo>
                  <a:lnTo>
                    <a:pt x="1238" y="1953"/>
                  </a:lnTo>
                  <a:lnTo>
                    <a:pt x="1236" y="1960"/>
                  </a:lnTo>
                  <a:lnTo>
                    <a:pt x="1234" y="1967"/>
                  </a:lnTo>
                  <a:lnTo>
                    <a:pt x="1232" y="1976"/>
                  </a:lnTo>
                  <a:lnTo>
                    <a:pt x="1228" y="1983"/>
                  </a:lnTo>
                  <a:lnTo>
                    <a:pt x="1227" y="1990"/>
                  </a:lnTo>
                  <a:lnTo>
                    <a:pt x="1223" y="1997"/>
                  </a:lnTo>
                  <a:lnTo>
                    <a:pt x="1221" y="2004"/>
                  </a:lnTo>
                  <a:lnTo>
                    <a:pt x="1217" y="2009"/>
                  </a:lnTo>
                  <a:lnTo>
                    <a:pt x="1213" y="2013"/>
                  </a:lnTo>
                  <a:lnTo>
                    <a:pt x="1210" y="2018"/>
                  </a:lnTo>
                  <a:lnTo>
                    <a:pt x="1208" y="2018"/>
                  </a:lnTo>
                  <a:lnTo>
                    <a:pt x="1181" y="2002"/>
                  </a:lnTo>
                  <a:lnTo>
                    <a:pt x="1159" y="1983"/>
                  </a:lnTo>
                  <a:lnTo>
                    <a:pt x="1136" y="1964"/>
                  </a:lnTo>
                  <a:lnTo>
                    <a:pt x="1115" y="1946"/>
                  </a:lnTo>
                  <a:lnTo>
                    <a:pt x="1096" y="1927"/>
                  </a:lnTo>
                  <a:lnTo>
                    <a:pt x="1078" y="1908"/>
                  </a:lnTo>
                  <a:lnTo>
                    <a:pt x="1062" y="1892"/>
                  </a:lnTo>
                  <a:lnTo>
                    <a:pt x="1045" y="1874"/>
                  </a:lnTo>
                  <a:lnTo>
                    <a:pt x="1032" y="1857"/>
                  </a:lnTo>
                  <a:lnTo>
                    <a:pt x="1017" y="1843"/>
                  </a:lnTo>
                  <a:lnTo>
                    <a:pt x="1004" y="1829"/>
                  </a:lnTo>
                  <a:lnTo>
                    <a:pt x="993" y="1815"/>
                  </a:lnTo>
                  <a:lnTo>
                    <a:pt x="981" y="1806"/>
                  </a:lnTo>
                  <a:lnTo>
                    <a:pt x="970" y="1797"/>
                  </a:lnTo>
                  <a:lnTo>
                    <a:pt x="959" y="1790"/>
                  </a:lnTo>
                  <a:lnTo>
                    <a:pt x="949" y="1785"/>
                  </a:lnTo>
                  <a:lnTo>
                    <a:pt x="944" y="1783"/>
                  </a:lnTo>
                  <a:lnTo>
                    <a:pt x="940" y="1780"/>
                  </a:lnTo>
                  <a:lnTo>
                    <a:pt x="936" y="1780"/>
                  </a:lnTo>
                  <a:lnTo>
                    <a:pt x="930" y="1778"/>
                  </a:lnTo>
                  <a:lnTo>
                    <a:pt x="927" y="1778"/>
                  </a:lnTo>
                  <a:lnTo>
                    <a:pt x="923" y="1778"/>
                  </a:lnTo>
                  <a:lnTo>
                    <a:pt x="917" y="1776"/>
                  </a:lnTo>
                  <a:lnTo>
                    <a:pt x="913" y="1776"/>
                  </a:lnTo>
                  <a:lnTo>
                    <a:pt x="908" y="1776"/>
                  </a:lnTo>
                  <a:lnTo>
                    <a:pt x="904" y="1776"/>
                  </a:lnTo>
                  <a:lnTo>
                    <a:pt x="898" y="1776"/>
                  </a:lnTo>
                  <a:lnTo>
                    <a:pt x="894" y="1776"/>
                  </a:lnTo>
                  <a:lnTo>
                    <a:pt x="889" y="1776"/>
                  </a:lnTo>
                  <a:lnTo>
                    <a:pt x="883" y="1776"/>
                  </a:lnTo>
                  <a:lnTo>
                    <a:pt x="877" y="1776"/>
                  </a:lnTo>
                  <a:lnTo>
                    <a:pt x="874" y="1776"/>
                  </a:lnTo>
                  <a:close/>
                  <a:moveTo>
                    <a:pt x="1672" y="762"/>
                  </a:moveTo>
                  <a:lnTo>
                    <a:pt x="1666" y="776"/>
                  </a:lnTo>
                  <a:lnTo>
                    <a:pt x="1661" y="788"/>
                  </a:lnTo>
                  <a:lnTo>
                    <a:pt x="1655" y="802"/>
                  </a:lnTo>
                  <a:lnTo>
                    <a:pt x="1647" y="816"/>
                  </a:lnTo>
                  <a:lnTo>
                    <a:pt x="1642" y="830"/>
                  </a:lnTo>
                  <a:lnTo>
                    <a:pt x="1634" y="844"/>
                  </a:lnTo>
                  <a:lnTo>
                    <a:pt x="1629" y="858"/>
                  </a:lnTo>
                  <a:lnTo>
                    <a:pt x="1623" y="872"/>
                  </a:lnTo>
                  <a:lnTo>
                    <a:pt x="1617" y="886"/>
                  </a:lnTo>
                  <a:lnTo>
                    <a:pt x="1613" y="899"/>
                  </a:lnTo>
                  <a:lnTo>
                    <a:pt x="1610" y="913"/>
                  </a:lnTo>
                  <a:lnTo>
                    <a:pt x="1608" y="927"/>
                  </a:lnTo>
                  <a:lnTo>
                    <a:pt x="1606" y="939"/>
                  </a:lnTo>
                  <a:lnTo>
                    <a:pt x="1608" y="951"/>
                  </a:lnTo>
                  <a:lnTo>
                    <a:pt x="1610" y="965"/>
                  </a:lnTo>
                  <a:lnTo>
                    <a:pt x="1613" y="974"/>
                  </a:lnTo>
                  <a:lnTo>
                    <a:pt x="1615" y="981"/>
                  </a:lnTo>
                  <a:lnTo>
                    <a:pt x="1619" y="990"/>
                  </a:lnTo>
                  <a:lnTo>
                    <a:pt x="1625" y="997"/>
                  </a:lnTo>
                  <a:lnTo>
                    <a:pt x="1629" y="1004"/>
                  </a:lnTo>
                  <a:lnTo>
                    <a:pt x="1634" y="1011"/>
                  </a:lnTo>
                  <a:lnTo>
                    <a:pt x="1640" y="1021"/>
                  </a:lnTo>
                  <a:lnTo>
                    <a:pt x="1646" y="1028"/>
                  </a:lnTo>
                  <a:lnTo>
                    <a:pt x="1653" y="1035"/>
                  </a:lnTo>
                  <a:lnTo>
                    <a:pt x="1659" y="1044"/>
                  </a:lnTo>
                  <a:lnTo>
                    <a:pt x="1666" y="1051"/>
                  </a:lnTo>
                  <a:lnTo>
                    <a:pt x="1674" y="1060"/>
                  </a:lnTo>
                  <a:lnTo>
                    <a:pt x="1683" y="1067"/>
                  </a:lnTo>
                  <a:lnTo>
                    <a:pt x="1691" y="1077"/>
                  </a:lnTo>
                  <a:lnTo>
                    <a:pt x="1698" y="1086"/>
                  </a:lnTo>
                  <a:lnTo>
                    <a:pt x="1708" y="1093"/>
                  </a:lnTo>
                  <a:lnTo>
                    <a:pt x="1715" y="1102"/>
                  </a:lnTo>
                  <a:lnTo>
                    <a:pt x="1713" y="1081"/>
                  </a:lnTo>
                  <a:lnTo>
                    <a:pt x="1712" y="1058"/>
                  </a:lnTo>
                  <a:lnTo>
                    <a:pt x="1708" y="1037"/>
                  </a:lnTo>
                  <a:lnTo>
                    <a:pt x="1706" y="1016"/>
                  </a:lnTo>
                  <a:lnTo>
                    <a:pt x="1704" y="993"/>
                  </a:lnTo>
                  <a:lnTo>
                    <a:pt x="1700" y="972"/>
                  </a:lnTo>
                  <a:lnTo>
                    <a:pt x="1698" y="951"/>
                  </a:lnTo>
                  <a:lnTo>
                    <a:pt x="1695" y="930"/>
                  </a:lnTo>
                  <a:lnTo>
                    <a:pt x="1693" y="909"/>
                  </a:lnTo>
                  <a:lnTo>
                    <a:pt x="1689" y="888"/>
                  </a:lnTo>
                  <a:lnTo>
                    <a:pt x="1687" y="867"/>
                  </a:lnTo>
                  <a:lnTo>
                    <a:pt x="1683" y="846"/>
                  </a:lnTo>
                  <a:lnTo>
                    <a:pt x="1681" y="825"/>
                  </a:lnTo>
                  <a:lnTo>
                    <a:pt x="1678" y="804"/>
                  </a:lnTo>
                  <a:lnTo>
                    <a:pt x="1676" y="783"/>
                  </a:lnTo>
                  <a:lnTo>
                    <a:pt x="1672" y="762"/>
                  </a:lnTo>
                  <a:close/>
                  <a:moveTo>
                    <a:pt x="1978" y="2081"/>
                  </a:moveTo>
                  <a:lnTo>
                    <a:pt x="1968" y="2079"/>
                  </a:lnTo>
                  <a:lnTo>
                    <a:pt x="1957" y="2076"/>
                  </a:lnTo>
                  <a:lnTo>
                    <a:pt x="1947" y="2074"/>
                  </a:lnTo>
                  <a:lnTo>
                    <a:pt x="1936" y="2074"/>
                  </a:lnTo>
                  <a:lnTo>
                    <a:pt x="1925" y="2072"/>
                  </a:lnTo>
                  <a:lnTo>
                    <a:pt x="1913" y="2072"/>
                  </a:lnTo>
                  <a:lnTo>
                    <a:pt x="1902" y="2072"/>
                  </a:lnTo>
                  <a:lnTo>
                    <a:pt x="1891" y="2069"/>
                  </a:lnTo>
                  <a:lnTo>
                    <a:pt x="1880" y="2069"/>
                  </a:lnTo>
                  <a:lnTo>
                    <a:pt x="1868" y="2069"/>
                  </a:lnTo>
                  <a:lnTo>
                    <a:pt x="1857" y="2069"/>
                  </a:lnTo>
                  <a:lnTo>
                    <a:pt x="1844" y="2072"/>
                  </a:lnTo>
                  <a:lnTo>
                    <a:pt x="1832" y="2072"/>
                  </a:lnTo>
                  <a:lnTo>
                    <a:pt x="1821" y="2074"/>
                  </a:lnTo>
                  <a:lnTo>
                    <a:pt x="1810" y="2074"/>
                  </a:lnTo>
                  <a:lnTo>
                    <a:pt x="1796" y="2076"/>
                  </a:lnTo>
                  <a:lnTo>
                    <a:pt x="1800" y="2083"/>
                  </a:lnTo>
                  <a:lnTo>
                    <a:pt x="1802" y="2093"/>
                  </a:lnTo>
                  <a:lnTo>
                    <a:pt x="1804" y="2100"/>
                  </a:lnTo>
                  <a:lnTo>
                    <a:pt x="1806" y="2107"/>
                  </a:lnTo>
                  <a:lnTo>
                    <a:pt x="1808" y="2111"/>
                  </a:lnTo>
                  <a:lnTo>
                    <a:pt x="1810" y="2118"/>
                  </a:lnTo>
                  <a:lnTo>
                    <a:pt x="1812" y="2123"/>
                  </a:lnTo>
                  <a:lnTo>
                    <a:pt x="1812" y="2130"/>
                  </a:lnTo>
                  <a:lnTo>
                    <a:pt x="1813" y="2135"/>
                  </a:lnTo>
                  <a:lnTo>
                    <a:pt x="1813" y="2142"/>
                  </a:lnTo>
                  <a:lnTo>
                    <a:pt x="1815" y="2146"/>
                  </a:lnTo>
                  <a:lnTo>
                    <a:pt x="1815" y="2153"/>
                  </a:lnTo>
                  <a:lnTo>
                    <a:pt x="1815" y="2158"/>
                  </a:lnTo>
                  <a:lnTo>
                    <a:pt x="1815" y="2165"/>
                  </a:lnTo>
                  <a:lnTo>
                    <a:pt x="1815" y="2169"/>
                  </a:lnTo>
                  <a:lnTo>
                    <a:pt x="1815" y="2176"/>
                  </a:lnTo>
                  <a:lnTo>
                    <a:pt x="1815" y="2181"/>
                  </a:lnTo>
                  <a:lnTo>
                    <a:pt x="1815" y="2186"/>
                  </a:lnTo>
                  <a:lnTo>
                    <a:pt x="1813" y="2193"/>
                  </a:lnTo>
                  <a:lnTo>
                    <a:pt x="1812" y="2200"/>
                  </a:lnTo>
                  <a:lnTo>
                    <a:pt x="1810" y="2207"/>
                  </a:lnTo>
                  <a:lnTo>
                    <a:pt x="1808" y="2214"/>
                  </a:lnTo>
                  <a:lnTo>
                    <a:pt x="1804" y="2221"/>
                  </a:lnTo>
                  <a:lnTo>
                    <a:pt x="1800" y="2228"/>
                  </a:lnTo>
                  <a:lnTo>
                    <a:pt x="1796" y="2235"/>
                  </a:lnTo>
                  <a:lnTo>
                    <a:pt x="1793" y="2242"/>
                  </a:lnTo>
                  <a:lnTo>
                    <a:pt x="1787" y="2249"/>
                  </a:lnTo>
                  <a:lnTo>
                    <a:pt x="1781" y="2253"/>
                  </a:lnTo>
                  <a:lnTo>
                    <a:pt x="1776" y="2258"/>
                  </a:lnTo>
                  <a:lnTo>
                    <a:pt x="1768" y="2263"/>
                  </a:lnTo>
                  <a:lnTo>
                    <a:pt x="1761" y="2265"/>
                  </a:lnTo>
                  <a:lnTo>
                    <a:pt x="1753" y="2265"/>
                  </a:lnTo>
                  <a:lnTo>
                    <a:pt x="1749" y="2265"/>
                  </a:lnTo>
                  <a:lnTo>
                    <a:pt x="1744" y="2265"/>
                  </a:lnTo>
                  <a:lnTo>
                    <a:pt x="1738" y="2263"/>
                  </a:lnTo>
                  <a:lnTo>
                    <a:pt x="1734" y="2263"/>
                  </a:lnTo>
                  <a:lnTo>
                    <a:pt x="1729" y="2260"/>
                  </a:lnTo>
                  <a:lnTo>
                    <a:pt x="1723" y="2258"/>
                  </a:lnTo>
                  <a:lnTo>
                    <a:pt x="1719" y="2256"/>
                  </a:lnTo>
                  <a:lnTo>
                    <a:pt x="1713" y="2251"/>
                  </a:lnTo>
                  <a:lnTo>
                    <a:pt x="1708" y="2249"/>
                  </a:lnTo>
                  <a:lnTo>
                    <a:pt x="1702" y="2244"/>
                  </a:lnTo>
                  <a:lnTo>
                    <a:pt x="1696" y="2239"/>
                  </a:lnTo>
                  <a:lnTo>
                    <a:pt x="1693" y="2237"/>
                  </a:lnTo>
                  <a:lnTo>
                    <a:pt x="1687" y="2232"/>
                  </a:lnTo>
                  <a:lnTo>
                    <a:pt x="1681" y="2225"/>
                  </a:lnTo>
                  <a:lnTo>
                    <a:pt x="1678" y="2221"/>
                  </a:lnTo>
                  <a:lnTo>
                    <a:pt x="1672" y="2216"/>
                  </a:lnTo>
                  <a:lnTo>
                    <a:pt x="1668" y="2232"/>
                  </a:lnTo>
                  <a:lnTo>
                    <a:pt x="1663" y="2251"/>
                  </a:lnTo>
                  <a:lnTo>
                    <a:pt x="1659" y="2267"/>
                  </a:lnTo>
                  <a:lnTo>
                    <a:pt x="1653" y="2284"/>
                  </a:lnTo>
                  <a:lnTo>
                    <a:pt x="1647" y="2300"/>
                  </a:lnTo>
                  <a:lnTo>
                    <a:pt x="1642" y="2316"/>
                  </a:lnTo>
                  <a:lnTo>
                    <a:pt x="1636" y="2330"/>
                  </a:lnTo>
                  <a:lnTo>
                    <a:pt x="1630" y="2347"/>
                  </a:lnTo>
                  <a:lnTo>
                    <a:pt x="1625" y="2361"/>
                  </a:lnTo>
                  <a:lnTo>
                    <a:pt x="1619" y="2377"/>
                  </a:lnTo>
                  <a:lnTo>
                    <a:pt x="1613" y="2391"/>
                  </a:lnTo>
                  <a:lnTo>
                    <a:pt x="1608" y="2405"/>
                  </a:lnTo>
                  <a:lnTo>
                    <a:pt x="1602" y="2421"/>
                  </a:lnTo>
                  <a:lnTo>
                    <a:pt x="1596" y="2435"/>
                  </a:lnTo>
                  <a:lnTo>
                    <a:pt x="1593" y="2451"/>
                  </a:lnTo>
                  <a:lnTo>
                    <a:pt x="1589" y="2465"/>
                  </a:lnTo>
                  <a:lnTo>
                    <a:pt x="1587" y="2472"/>
                  </a:lnTo>
                  <a:lnTo>
                    <a:pt x="1587" y="2479"/>
                  </a:lnTo>
                  <a:lnTo>
                    <a:pt x="1589" y="2484"/>
                  </a:lnTo>
                  <a:lnTo>
                    <a:pt x="1591" y="2491"/>
                  </a:lnTo>
                  <a:lnTo>
                    <a:pt x="1595" y="2498"/>
                  </a:lnTo>
                  <a:lnTo>
                    <a:pt x="1598" y="2503"/>
                  </a:lnTo>
                  <a:lnTo>
                    <a:pt x="1602" y="2507"/>
                  </a:lnTo>
                  <a:lnTo>
                    <a:pt x="1608" y="2512"/>
                  </a:lnTo>
                  <a:lnTo>
                    <a:pt x="1613" y="2517"/>
                  </a:lnTo>
                  <a:lnTo>
                    <a:pt x="1619" y="2519"/>
                  </a:lnTo>
                  <a:lnTo>
                    <a:pt x="1625" y="2521"/>
                  </a:lnTo>
                  <a:lnTo>
                    <a:pt x="1632" y="2524"/>
                  </a:lnTo>
                  <a:lnTo>
                    <a:pt x="1638" y="2524"/>
                  </a:lnTo>
                  <a:lnTo>
                    <a:pt x="1644" y="2521"/>
                  </a:lnTo>
                  <a:lnTo>
                    <a:pt x="1649" y="2519"/>
                  </a:lnTo>
                  <a:lnTo>
                    <a:pt x="1653" y="2517"/>
                  </a:lnTo>
                  <a:lnTo>
                    <a:pt x="1659" y="2510"/>
                  </a:lnTo>
                  <a:lnTo>
                    <a:pt x="1664" y="2503"/>
                  </a:lnTo>
                  <a:lnTo>
                    <a:pt x="1670" y="2493"/>
                  </a:lnTo>
                  <a:lnTo>
                    <a:pt x="1676" y="2486"/>
                  </a:lnTo>
                  <a:lnTo>
                    <a:pt x="1681" y="2477"/>
                  </a:lnTo>
                  <a:lnTo>
                    <a:pt x="1687" y="2465"/>
                  </a:lnTo>
                  <a:lnTo>
                    <a:pt x="1691" y="2456"/>
                  </a:lnTo>
                  <a:lnTo>
                    <a:pt x="1696" y="2444"/>
                  </a:lnTo>
                  <a:lnTo>
                    <a:pt x="1702" y="2435"/>
                  </a:lnTo>
                  <a:lnTo>
                    <a:pt x="1708" y="2423"/>
                  </a:lnTo>
                  <a:lnTo>
                    <a:pt x="1715" y="2412"/>
                  </a:lnTo>
                  <a:lnTo>
                    <a:pt x="1721" y="2400"/>
                  </a:lnTo>
                  <a:lnTo>
                    <a:pt x="1729" y="2389"/>
                  </a:lnTo>
                  <a:lnTo>
                    <a:pt x="1734" y="2377"/>
                  </a:lnTo>
                  <a:lnTo>
                    <a:pt x="1742" y="2365"/>
                  </a:lnTo>
                  <a:lnTo>
                    <a:pt x="1751" y="2354"/>
                  </a:lnTo>
                  <a:lnTo>
                    <a:pt x="1764" y="2335"/>
                  </a:lnTo>
                  <a:lnTo>
                    <a:pt x="1781" y="2319"/>
                  </a:lnTo>
                  <a:lnTo>
                    <a:pt x="1798" y="2302"/>
                  </a:lnTo>
                  <a:lnTo>
                    <a:pt x="1817" y="2286"/>
                  </a:lnTo>
                  <a:lnTo>
                    <a:pt x="1836" y="2272"/>
                  </a:lnTo>
                  <a:lnTo>
                    <a:pt x="1855" y="2258"/>
                  </a:lnTo>
                  <a:lnTo>
                    <a:pt x="1874" y="2244"/>
                  </a:lnTo>
                  <a:lnTo>
                    <a:pt x="1891" y="2232"/>
                  </a:lnTo>
                  <a:lnTo>
                    <a:pt x="1908" y="2218"/>
                  </a:lnTo>
                  <a:lnTo>
                    <a:pt x="1925" y="2207"/>
                  </a:lnTo>
                  <a:lnTo>
                    <a:pt x="1940" y="2195"/>
                  </a:lnTo>
                  <a:lnTo>
                    <a:pt x="1951" y="2186"/>
                  </a:lnTo>
                  <a:lnTo>
                    <a:pt x="1963" y="2174"/>
                  </a:lnTo>
                  <a:lnTo>
                    <a:pt x="1970" y="2165"/>
                  </a:lnTo>
                  <a:lnTo>
                    <a:pt x="1976" y="2156"/>
                  </a:lnTo>
                  <a:lnTo>
                    <a:pt x="1978" y="2146"/>
                  </a:lnTo>
                  <a:lnTo>
                    <a:pt x="1978" y="2142"/>
                  </a:lnTo>
                  <a:lnTo>
                    <a:pt x="1978" y="2139"/>
                  </a:lnTo>
                  <a:lnTo>
                    <a:pt x="1978" y="2135"/>
                  </a:lnTo>
                  <a:lnTo>
                    <a:pt x="1978" y="2130"/>
                  </a:lnTo>
                  <a:lnTo>
                    <a:pt x="1978" y="2128"/>
                  </a:lnTo>
                  <a:lnTo>
                    <a:pt x="1978" y="2123"/>
                  </a:lnTo>
                  <a:lnTo>
                    <a:pt x="1978" y="2118"/>
                  </a:lnTo>
                  <a:lnTo>
                    <a:pt x="1978" y="2114"/>
                  </a:lnTo>
                  <a:lnTo>
                    <a:pt x="1978" y="2111"/>
                  </a:lnTo>
                  <a:lnTo>
                    <a:pt x="1978" y="2107"/>
                  </a:lnTo>
                  <a:lnTo>
                    <a:pt x="1978" y="2102"/>
                  </a:lnTo>
                  <a:lnTo>
                    <a:pt x="1978" y="2097"/>
                  </a:lnTo>
                  <a:lnTo>
                    <a:pt x="1978" y="2093"/>
                  </a:lnTo>
                  <a:lnTo>
                    <a:pt x="1978" y="2090"/>
                  </a:lnTo>
                  <a:lnTo>
                    <a:pt x="1978" y="2086"/>
                  </a:lnTo>
                  <a:lnTo>
                    <a:pt x="1978" y="2081"/>
                  </a:lnTo>
                  <a:close/>
                  <a:moveTo>
                    <a:pt x="1695" y="2104"/>
                  </a:moveTo>
                  <a:lnTo>
                    <a:pt x="1695" y="2109"/>
                  </a:lnTo>
                  <a:lnTo>
                    <a:pt x="1696" y="2116"/>
                  </a:lnTo>
                  <a:lnTo>
                    <a:pt x="1698" y="2121"/>
                  </a:lnTo>
                  <a:lnTo>
                    <a:pt x="1702" y="2128"/>
                  </a:lnTo>
                  <a:lnTo>
                    <a:pt x="1706" y="2137"/>
                  </a:lnTo>
                  <a:lnTo>
                    <a:pt x="1712" y="2144"/>
                  </a:lnTo>
                  <a:lnTo>
                    <a:pt x="1717" y="2151"/>
                  </a:lnTo>
                  <a:lnTo>
                    <a:pt x="1721" y="2156"/>
                  </a:lnTo>
                  <a:lnTo>
                    <a:pt x="1727" y="2162"/>
                  </a:lnTo>
                  <a:lnTo>
                    <a:pt x="1732" y="2169"/>
                  </a:lnTo>
                  <a:lnTo>
                    <a:pt x="1738" y="2174"/>
                  </a:lnTo>
                  <a:lnTo>
                    <a:pt x="1744" y="2176"/>
                  </a:lnTo>
                  <a:lnTo>
                    <a:pt x="1747" y="2181"/>
                  </a:lnTo>
                  <a:lnTo>
                    <a:pt x="1751" y="2181"/>
                  </a:lnTo>
                  <a:lnTo>
                    <a:pt x="1755" y="2181"/>
                  </a:lnTo>
                  <a:lnTo>
                    <a:pt x="1757" y="2181"/>
                  </a:lnTo>
                  <a:lnTo>
                    <a:pt x="1759" y="2179"/>
                  </a:lnTo>
                  <a:lnTo>
                    <a:pt x="1761" y="2174"/>
                  </a:lnTo>
                  <a:lnTo>
                    <a:pt x="1763" y="2172"/>
                  </a:lnTo>
                  <a:lnTo>
                    <a:pt x="1763" y="2169"/>
                  </a:lnTo>
                  <a:lnTo>
                    <a:pt x="1763" y="2167"/>
                  </a:lnTo>
                  <a:lnTo>
                    <a:pt x="1763" y="2165"/>
                  </a:lnTo>
                  <a:lnTo>
                    <a:pt x="1763" y="2162"/>
                  </a:lnTo>
                  <a:lnTo>
                    <a:pt x="1763" y="2160"/>
                  </a:lnTo>
                  <a:lnTo>
                    <a:pt x="1763" y="2158"/>
                  </a:lnTo>
                  <a:lnTo>
                    <a:pt x="1763" y="2156"/>
                  </a:lnTo>
                  <a:lnTo>
                    <a:pt x="1761" y="2153"/>
                  </a:lnTo>
                  <a:lnTo>
                    <a:pt x="1759" y="2149"/>
                  </a:lnTo>
                  <a:lnTo>
                    <a:pt x="1759" y="2146"/>
                  </a:lnTo>
                  <a:lnTo>
                    <a:pt x="1757" y="2144"/>
                  </a:lnTo>
                  <a:lnTo>
                    <a:pt x="1755" y="2142"/>
                  </a:lnTo>
                  <a:lnTo>
                    <a:pt x="1753" y="2139"/>
                  </a:lnTo>
                  <a:lnTo>
                    <a:pt x="1751" y="2132"/>
                  </a:lnTo>
                  <a:lnTo>
                    <a:pt x="1747" y="2128"/>
                  </a:lnTo>
                  <a:lnTo>
                    <a:pt x="1744" y="2123"/>
                  </a:lnTo>
                  <a:lnTo>
                    <a:pt x="1740" y="2118"/>
                  </a:lnTo>
                  <a:lnTo>
                    <a:pt x="1736" y="2114"/>
                  </a:lnTo>
                  <a:lnTo>
                    <a:pt x="1732" y="2109"/>
                  </a:lnTo>
                  <a:lnTo>
                    <a:pt x="1729" y="2104"/>
                  </a:lnTo>
                  <a:lnTo>
                    <a:pt x="1725" y="2102"/>
                  </a:lnTo>
                  <a:lnTo>
                    <a:pt x="1721" y="2097"/>
                  </a:lnTo>
                  <a:lnTo>
                    <a:pt x="1717" y="2095"/>
                  </a:lnTo>
                  <a:lnTo>
                    <a:pt x="1713" y="2095"/>
                  </a:lnTo>
                  <a:lnTo>
                    <a:pt x="1710" y="2095"/>
                  </a:lnTo>
                  <a:lnTo>
                    <a:pt x="1706" y="2095"/>
                  </a:lnTo>
                  <a:lnTo>
                    <a:pt x="1702" y="2097"/>
                  </a:lnTo>
                  <a:lnTo>
                    <a:pt x="1698" y="2100"/>
                  </a:lnTo>
                  <a:lnTo>
                    <a:pt x="1695" y="2104"/>
                  </a:lnTo>
                  <a:close/>
                  <a:moveTo>
                    <a:pt x="2121" y="2589"/>
                  </a:moveTo>
                  <a:lnTo>
                    <a:pt x="2114" y="2591"/>
                  </a:lnTo>
                  <a:lnTo>
                    <a:pt x="2106" y="2591"/>
                  </a:lnTo>
                  <a:lnTo>
                    <a:pt x="2098" y="2591"/>
                  </a:lnTo>
                  <a:lnTo>
                    <a:pt x="2091" y="2589"/>
                  </a:lnTo>
                  <a:lnTo>
                    <a:pt x="2083" y="2587"/>
                  </a:lnTo>
                  <a:lnTo>
                    <a:pt x="2078" y="2584"/>
                  </a:lnTo>
                  <a:lnTo>
                    <a:pt x="2072" y="2580"/>
                  </a:lnTo>
                  <a:lnTo>
                    <a:pt x="2066" y="2575"/>
                  </a:lnTo>
                  <a:lnTo>
                    <a:pt x="2061" y="2568"/>
                  </a:lnTo>
                  <a:lnTo>
                    <a:pt x="2057" y="2561"/>
                  </a:lnTo>
                  <a:lnTo>
                    <a:pt x="2051" y="2554"/>
                  </a:lnTo>
                  <a:lnTo>
                    <a:pt x="2047" y="2545"/>
                  </a:lnTo>
                  <a:lnTo>
                    <a:pt x="2042" y="2533"/>
                  </a:lnTo>
                  <a:lnTo>
                    <a:pt x="2038" y="2521"/>
                  </a:lnTo>
                  <a:lnTo>
                    <a:pt x="2032" y="2510"/>
                  </a:lnTo>
                  <a:lnTo>
                    <a:pt x="2029" y="2496"/>
                  </a:lnTo>
                  <a:lnTo>
                    <a:pt x="2027" y="2510"/>
                  </a:lnTo>
                  <a:lnTo>
                    <a:pt x="2025" y="2524"/>
                  </a:lnTo>
                  <a:lnTo>
                    <a:pt x="2021" y="2535"/>
                  </a:lnTo>
                  <a:lnTo>
                    <a:pt x="2017" y="2549"/>
                  </a:lnTo>
                  <a:lnTo>
                    <a:pt x="2014" y="2563"/>
                  </a:lnTo>
                  <a:lnTo>
                    <a:pt x="2008" y="2575"/>
                  </a:lnTo>
                  <a:lnTo>
                    <a:pt x="2004" y="2587"/>
                  </a:lnTo>
                  <a:lnTo>
                    <a:pt x="1997" y="2598"/>
                  </a:lnTo>
                  <a:lnTo>
                    <a:pt x="1991" y="2608"/>
                  </a:lnTo>
                  <a:lnTo>
                    <a:pt x="1983" y="2615"/>
                  </a:lnTo>
                  <a:lnTo>
                    <a:pt x="1976" y="2622"/>
                  </a:lnTo>
                  <a:lnTo>
                    <a:pt x="1968" y="2629"/>
                  </a:lnTo>
                  <a:lnTo>
                    <a:pt x="1959" y="2633"/>
                  </a:lnTo>
                  <a:lnTo>
                    <a:pt x="1951" y="2633"/>
                  </a:lnTo>
                  <a:lnTo>
                    <a:pt x="1942" y="2633"/>
                  </a:lnTo>
                  <a:lnTo>
                    <a:pt x="1932" y="2631"/>
                  </a:lnTo>
                  <a:lnTo>
                    <a:pt x="1925" y="2629"/>
                  </a:lnTo>
                  <a:lnTo>
                    <a:pt x="1919" y="2626"/>
                  </a:lnTo>
                  <a:lnTo>
                    <a:pt x="1913" y="2624"/>
                  </a:lnTo>
                  <a:lnTo>
                    <a:pt x="1908" y="2619"/>
                  </a:lnTo>
                  <a:lnTo>
                    <a:pt x="1902" y="2617"/>
                  </a:lnTo>
                  <a:lnTo>
                    <a:pt x="1898" y="2612"/>
                  </a:lnTo>
                  <a:lnTo>
                    <a:pt x="1895" y="2608"/>
                  </a:lnTo>
                  <a:lnTo>
                    <a:pt x="1891" y="2603"/>
                  </a:lnTo>
                  <a:lnTo>
                    <a:pt x="1889" y="2598"/>
                  </a:lnTo>
                  <a:lnTo>
                    <a:pt x="1885" y="2594"/>
                  </a:lnTo>
                  <a:lnTo>
                    <a:pt x="1883" y="2587"/>
                  </a:lnTo>
                  <a:lnTo>
                    <a:pt x="1881" y="2580"/>
                  </a:lnTo>
                  <a:lnTo>
                    <a:pt x="1880" y="2570"/>
                  </a:lnTo>
                  <a:lnTo>
                    <a:pt x="1878" y="2561"/>
                  </a:lnTo>
                  <a:lnTo>
                    <a:pt x="1876" y="2552"/>
                  </a:lnTo>
                  <a:lnTo>
                    <a:pt x="1876" y="2540"/>
                  </a:lnTo>
                  <a:lnTo>
                    <a:pt x="1874" y="2533"/>
                  </a:lnTo>
                  <a:lnTo>
                    <a:pt x="1874" y="2524"/>
                  </a:lnTo>
                  <a:lnTo>
                    <a:pt x="1874" y="2519"/>
                  </a:lnTo>
                  <a:lnTo>
                    <a:pt x="1874" y="2512"/>
                  </a:lnTo>
                  <a:lnTo>
                    <a:pt x="1874" y="2505"/>
                  </a:lnTo>
                  <a:lnTo>
                    <a:pt x="1874" y="2498"/>
                  </a:lnTo>
                  <a:lnTo>
                    <a:pt x="1874" y="2491"/>
                  </a:lnTo>
                  <a:lnTo>
                    <a:pt x="1876" y="2486"/>
                  </a:lnTo>
                  <a:lnTo>
                    <a:pt x="1876" y="2479"/>
                  </a:lnTo>
                  <a:lnTo>
                    <a:pt x="1876" y="2472"/>
                  </a:lnTo>
                  <a:lnTo>
                    <a:pt x="1876" y="2468"/>
                  </a:lnTo>
                  <a:lnTo>
                    <a:pt x="1876" y="2461"/>
                  </a:lnTo>
                  <a:lnTo>
                    <a:pt x="1876" y="2454"/>
                  </a:lnTo>
                  <a:lnTo>
                    <a:pt x="1876" y="2447"/>
                  </a:lnTo>
                  <a:lnTo>
                    <a:pt x="1876" y="2442"/>
                  </a:lnTo>
                  <a:lnTo>
                    <a:pt x="1876" y="2435"/>
                  </a:lnTo>
                  <a:lnTo>
                    <a:pt x="1866" y="2440"/>
                  </a:lnTo>
                  <a:lnTo>
                    <a:pt x="1859" y="2449"/>
                  </a:lnTo>
                  <a:lnTo>
                    <a:pt x="1853" y="2463"/>
                  </a:lnTo>
                  <a:lnTo>
                    <a:pt x="1847" y="2477"/>
                  </a:lnTo>
                  <a:lnTo>
                    <a:pt x="1844" y="2493"/>
                  </a:lnTo>
                  <a:lnTo>
                    <a:pt x="1840" y="2512"/>
                  </a:lnTo>
                  <a:lnTo>
                    <a:pt x="1836" y="2533"/>
                  </a:lnTo>
                  <a:lnTo>
                    <a:pt x="1834" y="2554"/>
                  </a:lnTo>
                  <a:lnTo>
                    <a:pt x="1830" y="2575"/>
                  </a:lnTo>
                  <a:lnTo>
                    <a:pt x="1829" y="2596"/>
                  </a:lnTo>
                  <a:lnTo>
                    <a:pt x="1825" y="2617"/>
                  </a:lnTo>
                  <a:lnTo>
                    <a:pt x="1823" y="2636"/>
                  </a:lnTo>
                  <a:lnTo>
                    <a:pt x="1817" y="2654"/>
                  </a:lnTo>
                  <a:lnTo>
                    <a:pt x="1813" y="2670"/>
                  </a:lnTo>
                  <a:lnTo>
                    <a:pt x="1808" y="2682"/>
                  </a:lnTo>
                  <a:lnTo>
                    <a:pt x="1800" y="2694"/>
                  </a:lnTo>
                  <a:lnTo>
                    <a:pt x="1796" y="2696"/>
                  </a:lnTo>
                  <a:lnTo>
                    <a:pt x="1793" y="2701"/>
                  </a:lnTo>
                  <a:lnTo>
                    <a:pt x="1787" y="2703"/>
                  </a:lnTo>
                  <a:lnTo>
                    <a:pt x="1783" y="2705"/>
                  </a:lnTo>
                  <a:lnTo>
                    <a:pt x="1780" y="2705"/>
                  </a:lnTo>
                  <a:lnTo>
                    <a:pt x="1776" y="2705"/>
                  </a:lnTo>
                  <a:lnTo>
                    <a:pt x="1770" y="2705"/>
                  </a:lnTo>
                  <a:lnTo>
                    <a:pt x="1766" y="2705"/>
                  </a:lnTo>
                  <a:lnTo>
                    <a:pt x="1763" y="2705"/>
                  </a:lnTo>
                  <a:lnTo>
                    <a:pt x="1757" y="2703"/>
                  </a:lnTo>
                  <a:lnTo>
                    <a:pt x="1753" y="2701"/>
                  </a:lnTo>
                  <a:lnTo>
                    <a:pt x="1749" y="2701"/>
                  </a:lnTo>
                  <a:lnTo>
                    <a:pt x="1746" y="2698"/>
                  </a:lnTo>
                  <a:lnTo>
                    <a:pt x="1742" y="2694"/>
                  </a:lnTo>
                  <a:lnTo>
                    <a:pt x="1738" y="2691"/>
                  </a:lnTo>
                  <a:lnTo>
                    <a:pt x="1734" y="2689"/>
                  </a:lnTo>
                  <a:lnTo>
                    <a:pt x="1730" y="2684"/>
                  </a:lnTo>
                  <a:lnTo>
                    <a:pt x="1725" y="2677"/>
                  </a:lnTo>
                  <a:lnTo>
                    <a:pt x="1721" y="2670"/>
                  </a:lnTo>
                  <a:lnTo>
                    <a:pt x="1719" y="2664"/>
                  </a:lnTo>
                  <a:lnTo>
                    <a:pt x="1715" y="2654"/>
                  </a:lnTo>
                  <a:lnTo>
                    <a:pt x="1713" y="2647"/>
                  </a:lnTo>
                  <a:lnTo>
                    <a:pt x="1712" y="2638"/>
                  </a:lnTo>
                  <a:lnTo>
                    <a:pt x="1710" y="2629"/>
                  </a:lnTo>
                  <a:lnTo>
                    <a:pt x="1708" y="2617"/>
                  </a:lnTo>
                  <a:lnTo>
                    <a:pt x="1706" y="2608"/>
                  </a:lnTo>
                  <a:lnTo>
                    <a:pt x="1704" y="2598"/>
                  </a:lnTo>
                  <a:lnTo>
                    <a:pt x="1702" y="2587"/>
                  </a:lnTo>
                  <a:lnTo>
                    <a:pt x="1700" y="2575"/>
                  </a:lnTo>
                  <a:lnTo>
                    <a:pt x="1696" y="2566"/>
                  </a:lnTo>
                  <a:lnTo>
                    <a:pt x="1695" y="2554"/>
                  </a:lnTo>
                  <a:lnTo>
                    <a:pt x="1691" y="2542"/>
                  </a:lnTo>
                  <a:lnTo>
                    <a:pt x="1687" y="2549"/>
                  </a:lnTo>
                  <a:lnTo>
                    <a:pt x="1681" y="2559"/>
                  </a:lnTo>
                  <a:lnTo>
                    <a:pt x="1678" y="2566"/>
                  </a:lnTo>
                  <a:lnTo>
                    <a:pt x="1672" y="2573"/>
                  </a:lnTo>
                  <a:lnTo>
                    <a:pt x="1668" y="2580"/>
                  </a:lnTo>
                  <a:lnTo>
                    <a:pt x="1664" y="2587"/>
                  </a:lnTo>
                  <a:lnTo>
                    <a:pt x="1659" y="2594"/>
                  </a:lnTo>
                  <a:lnTo>
                    <a:pt x="1655" y="2601"/>
                  </a:lnTo>
                  <a:lnTo>
                    <a:pt x="1651" y="2605"/>
                  </a:lnTo>
                  <a:lnTo>
                    <a:pt x="1647" y="2610"/>
                  </a:lnTo>
                  <a:lnTo>
                    <a:pt x="1644" y="2615"/>
                  </a:lnTo>
                  <a:lnTo>
                    <a:pt x="1640" y="2619"/>
                  </a:lnTo>
                  <a:lnTo>
                    <a:pt x="1636" y="2624"/>
                  </a:lnTo>
                  <a:lnTo>
                    <a:pt x="1634" y="2626"/>
                  </a:lnTo>
                  <a:lnTo>
                    <a:pt x="1630" y="2626"/>
                  </a:lnTo>
                  <a:lnTo>
                    <a:pt x="1629" y="2629"/>
                  </a:lnTo>
                  <a:lnTo>
                    <a:pt x="1623" y="2629"/>
                  </a:lnTo>
                  <a:lnTo>
                    <a:pt x="1619" y="2626"/>
                  </a:lnTo>
                  <a:lnTo>
                    <a:pt x="1613" y="2626"/>
                  </a:lnTo>
                  <a:lnTo>
                    <a:pt x="1610" y="2624"/>
                  </a:lnTo>
                  <a:lnTo>
                    <a:pt x="1604" y="2624"/>
                  </a:lnTo>
                  <a:lnTo>
                    <a:pt x="1600" y="2622"/>
                  </a:lnTo>
                  <a:lnTo>
                    <a:pt x="1596" y="2619"/>
                  </a:lnTo>
                  <a:lnTo>
                    <a:pt x="1591" y="2617"/>
                  </a:lnTo>
                  <a:lnTo>
                    <a:pt x="1587" y="2615"/>
                  </a:lnTo>
                  <a:lnTo>
                    <a:pt x="1583" y="2610"/>
                  </a:lnTo>
                  <a:lnTo>
                    <a:pt x="1581" y="2608"/>
                  </a:lnTo>
                  <a:lnTo>
                    <a:pt x="1578" y="2603"/>
                  </a:lnTo>
                  <a:lnTo>
                    <a:pt x="1574" y="2598"/>
                  </a:lnTo>
                  <a:lnTo>
                    <a:pt x="1572" y="2596"/>
                  </a:lnTo>
                  <a:lnTo>
                    <a:pt x="1568" y="2591"/>
                  </a:lnTo>
                  <a:lnTo>
                    <a:pt x="1566" y="2584"/>
                  </a:lnTo>
                  <a:lnTo>
                    <a:pt x="1561" y="2573"/>
                  </a:lnTo>
                  <a:lnTo>
                    <a:pt x="1557" y="2561"/>
                  </a:lnTo>
                  <a:lnTo>
                    <a:pt x="1555" y="2547"/>
                  </a:lnTo>
                  <a:lnTo>
                    <a:pt x="1553" y="2533"/>
                  </a:lnTo>
                  <a:lnTo>
                    <a:pt x="1551" y="2517"/>
                  </a:lnTo>
                  <a:lnTo>
                    <a:pt x="1553" y="2500"/>
                  </a:lnTo>
                  <a:lnTo>
                    <a:pt x="1553" y="2486"/>
                  </a:lnTo>
                  <a:lnTo>
                    <a:pt x="1555" y="2470"/>
                  </a:lnTo>
                  <a:lnTo>
                    <a:pt x="1559" y="2454"/>
                  </a:lnTo>
                  <a:lnTo>
                    <a:pt x="1561" y="2437"/>
                  </a:lnTo>
                  <a:lnTo>
                    <a:pt x="1564" y="2423"/>
                  </a:lnTo>
                  <a:lnTo>
                    <a:pt x="1568" y="2407"/>
                  </a:lnTo>
                  <a:lnTo>
                    <a:pt x="1572" y="2396"/>
                  </a:lnTo>
                  <a:lnTo>
                    <a:pt x="1578" y="2382"/>
                  </a:lnTo>
                  <a:lnTo>
                    <a:pt x="1581" y="2372"/>
                  </a:lnTo>
                  <a:lnTo>
                    <a:pt x="1585" y="2363"/>
                  </a:lnTo>
                  <a:lnTo>
                    <a:pt x="1574" y="2370"/>
                  </a:lnTo>
                  <a:lnTo>
                    <a:pt x="1561" y="2382"/>
                  </a:lnTo>
                  <a:lnTo>
                    <a:pt x="1551" y="2393"/>
                  </a:lnTo>
                  <a:lnTo>
                    <a:pt x="1540" y="2405"/>
                  </a:lnTo>
                  <a:lnTo>
                    <a:pt x="1530" y="2416"/>
                  </a:lnTo>
                  <a:lnTo>
                    <a:pt x="1523" y="2430"/>
                  </a:lnTo>
                  <a:lnTo>
                    <a:pt x="1515" y="2444"/>
                  </a:lnTo>
                  <a:lnTo>
                    <a:pt x="1508" y="2458"/>
                  </a:lnTo>
                  <a:lnTo>
                    <a:pt x="1504" y="2472"/>
                  </a:lnTo>
                  <a:lnTo>
                    <a:pt x="1498" y="2486"/>
                  </a:lnTo>
                  <a:lnTo>
                    <a:pt x="1496" y="2500"/>
                  </a:lnTo>
                  <a:lnTo>
                    <a:pt x="1495" y="2512"/>
                  </a:lnTo>
                  <a:lnTo>
                    <a:pt x="1496" y="2526"/>
                  </a:lnTo>
                  <a:lnTo>
                    <a:pt x="1498" y="2540"/>
                  </a:lnTo>
                  <a:lnTo>
                    <a:pt x="1502" y="2552"/>
                  </a:lnTo>
                  <a:lnTo>
                    <a:pt x="1508" y="2563"/>
                  </a:lnTo>
                  <a:lnTo>
                    <a:pt x="1513" y="2573"/>
                  </a:lnTo>
                  <a:lnTo>
                    <a:pt x="1525" y="2587"/>
                  </a:lnTo>
                  <a:lnTo>
                    <a:pt x="1538" y="2601"/>
                  </a:lnTo>
                  <a:lnTo>
                    <a:pt x="1553" y="2617"/>
                  </a:lnTo>
                  <a:lnTo>
                    <a:pt x="1570" y="2636"/>
                  </a:lnTo>
                  <a:lnTo>
                    <a:pt x="1591" y="2654"/>
                  </a:lnTo>
                  <a:lnTo>
                    <a:pt x="1613" y="2673"/>
                  </a:lnTo>
                  <a:lnTo>
                    <a:pt x="1636" y="2694"/>
                  </a:lnTo>
                  <a:lnTo>
                    <a:pt x="1661" y="2715"/>
                  </a:lnTo>
                  <a:lnTo>
                    <a:pt x="1687" y="2733"/>
                  </a:lnTo>
                  <a:lnTo>
                    <a:pt x="1713" y="2754"/>
                  </a:lnTo>
                  <a:lnTo>
                    <a:pt x="1742" y="2773"/>
                  </a:lnTo>
                  <a:lnTo>
                    <a:pt x="1770" y="2792"/>
                  </a:lnTo>
                  <a:lnTo>
                    <a:pt x="1798" y="2808"/>
                  </a:lnTo>
                  <a:lnTo>
                    <a:pt x="1829" y="2824"/>
                  </a:lnTo>
                  <a:lnTo>
                    <a:pt x="1857" y="2841"/>
                  </a:lnTo>
                  <a:lnTo>
                    <a:pt x="1855" y="2827"/>
                  </a:lnTo>
                  <a:lnTo>
                    <a:pt x="1855" y="2815"/>
                  </a:lnTo>
                  <a:lnTo>
                    <a:pt x="1857" y="2801"/>
                  </a:lnTo>
                  <a:lnTo>
                    <a:pt x="1861" y="2787"/>
                  </a:lnTo>
                  <a:lnTo>
                    <a:pt x="1863" y="2771"/>
                  </a:lnTo>
                  <a:lnTo>
                    <a:pt x="1868" y="2757"/>
                  </a:lnTo>
                  <a:lnTo>
                    <a:pt x="1874" y="2743"/>
                  </a:lnTo>
                  <a:lnTo>
                    <a:pt x="1880" y="2729"/>
                  </a:lnTo>
                  <a:lnTo>
                    <a:pt x="1885" y="2715"/>
                  </a:lnTo>
                  <a:lnTo>
                    <a:pt x="1893" y="2703"/>
                  </a:lnTo>
                  <a:lnTo>
                    <a:pt x="1898" y="2691"/>
                  </a:lnTo>
                  <a:lnTo>
                    <a:pt x="1906" y="2682"/>
                  </a:lnTo>
                  <a:lnTo>
                    <a:pt x="1913" y="2675"/>
                  </a:lnTo>
                  <a:lnTo>
                    <a:pt x="1921" y="2670"/>
                  </a:lnTo>
                  <a:lnTo>
                    <a:pt x="1929" y="2666"/>
                  </a:lnTo>
                  <a:lnTo>
                    <a:pt x="1934" y="2666"/>
                  </a:lnTo>
                  <a:lnTo>
                    <a:pt x="1940" y="2668"/>
                  </a:lnTo>
                  <a:lnTo>
                    <a:pt x="1944" y="2668"/>
                  </a:lnTo>
                  <a:lnTo>
                    <a:pt x="1949" y="2670"/>
                  </a:lnTo>
                  <a:lnTo>
                    <a:pt x="1953" y="2673"/>
                  </a:lnTo>
                  <a:lnTo>
                    <a:pt x="1955" y="2675"/>
                  </a:lnTo>
                  <a:lnTo>
                    <a:pt x="1959" y="2680"/>
                  </a:lnTo>
                  <a:lnTo>
                    <a:pt x="1961" y="2682"/>
                  </a:lnTo>
                  <a:lnTo>
                    <a:pt x="1963" y="2687"/>
                  </a:lnTo>
                  <a:lnTo>
                    <a:pt x="1964" y="2689"/>
                  </a:lnTo>
                  <a:lnTo>
                    <a:pt x="1966" y="2694"/>
                  </a:lnTo>
                  <a:lnTo>
                    <a:pt x="1970" y="2696"/>
                  </a:lnTo>
                  <a:lnTo>
                    <a:pt x="1972" y="2698"/>
                  </a:lnTo>
                  <a:lnTo>
                    <a:pt x="1974" y="2703"/>
                  </a:lnTo>
                  <a:lnTo>
                    <a:pt x="1978" y="2705"/>
                  </a:lnTo>
                  <a:lnTo>
                    <a:pt x="1980" y="2708"/>
                  </a:lnTo>
                  <a:lnTo>
                    <a:pt x="1985" y="2708"/>
                  </a:lnTo>
                  <a:lnTo>
                    <a:pt x="1989" y="2710"/>
                  </a:lnTo>
                  <a:lnTo>
                    <a:pt x="1995" y="2710"/>
                  </a:lnTo>
                  <a:lnTo>
                    <a:pt x="2000" y="2712"/>
                  </a:lnTo>
                  <a:lnTo>
                    <a:pt x="2004" y="2712"/>
                  </a:lnTo>
                  <a:lnTo>
                    <a:pt x="2010" y="2712"/>
                  </a:lnTo>
                  <a:lnTo>
                    <a:pt x="2014" y="2712"/>
                  </a:lnTo>
                  <a:lnTo>
                    <a:pt x="2019" y="2712"/>
                  </a:lnTo>
                  <a:lnTo>
                    <a:pt x="2023" y="2712"/>
                  </a:lnTo>
                  <a:lnTo>
                    <a:pt x="2027" y="2710"/>
                  </a:lnTo>
                  <a:lnTo>
                    <a:pt x="2032" y="2710"/>
                  </a:lnTo>
                  <a:lnTo>
                    <a:pt x="2036" y="2708"/>
                  </a:lnTo>
                  <a:lnTo>
                    <a:pt x="2042" y="2705"/>
                  </a:lnTo>
                  <a:lnTo>
                    <a:pt x="2046" y="2705"/>
                  </a:lnTo>
                  <a:lnTo>
                    <a:pt x="2049" y="2703"/>
                  </a:lnTo>
                  <a:lnTo>
                    <a:pt x="2055" y="2701"/>
                  </a:lnTo>
                  <a:lnTo>
                    <a:pt x="2059" y="2696"/>
                  </a:lnTo>
                  <a:lnTo>
                    <a:pt x="2066" y="2691"/>
                  </a:lnTo>
                  <a:lnTo>
                    <a:pt x="2072" y="2687"/>
                  </a:lnTo>
                  <a:lnTo>
                    <a:pt x="2078" y="2682"/>
                  </a:lnTo>
                  <a:lnTo>
                    <a:pt x="2083" y="2677"/>
                  </a:lnTo>
                  <a:lnTo>
                    <a:pt x="2089" y="2673"/>
                  </a:lnTo>
                  <a:lnTo>
                    <a:pt x="2095" y="2668"/>
                  </a:lnTo>
                  <a:lnTo>
                    <a:pt x="2098" y="2661"/>
                  </a:lnTo>
                  <a:lnTo>
                    <a:pt x="2102" y="2654"/>
                  </a:lnTo>
                  <a:lnTo>
                    <a:pt x="2106" y="2647"/>
                  </a:lnTo>
                  <a:lnTo>
                    <a:pt x="2110" y="2640"/>
                  </a:lnTo>
                  <a:lnTo>
                    <a:pt x="2112" y="2633"/>
                  </a:lnTo>
                  <a:lnTo>
                    <a:pt x="2115" y="2626"/>
                  </a:lnTo>
                  <a:lnTo>
                    <a:pt x="2117" y="2617"/>
                  </a:lnTo>
                  <a:lnTo>
                    <a:pt x="2119" y="2608"/>
                  </a:lnTo>
                  <a:lnTo>
                    <a:pt x="2121" y="2598"/>
                  </a:lnTo>
                  <a:lnTo>
                    <a:pt x="2121" y="2589"/>
                  </a:lnTo>
                  <a:close/>
                  <a:moveTo>
                    <a:pt x="1878" y="2340"/>
                  </a:moveTo>
                  <a:lnTo>
                    <a:pt x="1866" y="2347"/>
                  </a:lnTo>
                  <a:lnTo>
                    <a:pt x="1857" y="2354"/>
                  </a:lnTo>
                  <a:lnTo>
                    <a:pt x="1846" y="2358"/>
                  </a:lnTo>
                  <a:lnTo>
                    <a:pt x="1836" y="2365"/>
                  </a:lnTo>
                  <a:lnTo>
                    <a:pt x="1825" y="2372"/>
                  </a:lnTo>
                  <a:lnTo>
                    <a:pt x="1815" y="2377"/>
                  </a:lnTo>
                  <a:lnTo>
                    <a:pt x="1806" y="2384"/>
                  </a:lnTo>
                  <a:lnTo>
                    <a:pt x="1796" y="2389"/>
                  </a:lnTo>
                  <a:lnTo>
                    <a:pt x="1789" y="2396"/>
                  </a:lnTo>
                  <a:lnTo>
                    <a:pt x="1780" y="2400"/>
                  </a:lnTo>
                  <a:lnTo>
                    <a:pt x="1772" y="2407"/>
                  </a:lnTo>
                  <a:lnTo>
                    <a:pt x="1764" y="2414"/>
                  </a:lnTo>
                  <a:lnTo>
                    <a:pt x="1757" y="2421"/>
                  </a:lnTo>
                  <a:lnTo>
                    <a:pt x="1751" y="2428"/>
                  </a:lnTo>
                  <a:lnTo>
                    <a:pt x="1746" y="2435"/>
                  </a:lnTo>
                  <a:lnTo>
                    <a:pt x="1742" y="2442"/>
                  </a:lnTo>
                  <a:lnTo>
                    <a:pt x="1738" y="2447"/>
                  </a:lnTo>
                  <a:lnTo>
                    <a:pt x="1736" y="2449"/>
                  </a:lnTo>
                  <a:lnTo>
                    <a:pt x="1734" y="2454"/>
                  </a:lnTo>
                  <a:lnTo>
                    <a:pt x="1732" y="2456"/>
                  </a:lnTo>
                  <a:lnTo>
                    <a:pt x="1732" y="2461"/>
                  </a:lnTo>
                  <a:lnTo>
                    <a:pt x="1730" y="2463"/>
                  </a:lnTo>
                  <a:lnTo>
                    <a:pt x="1729" y="2468"/>
                  </a:lnTo>
                  <a:lnTo>
                    <a:pt x="1729" y="2472"/>
                  </a:lnTo>
                  <a:lnTo>
                    <a:pt x="1727" y="2475"/>
                  </a:lnTo>
                  <a:lnTo>
                    <a:pt x="1725" y="2479"/>
                  </a:lnTo>
                  <a:lnTo>
                    <a:pt x="1725" y="2484"/>
                  </a:lnTo>
                  <a:lnTo>
                    <a:pt x="1723" y="2489"/>
                  </a:lnTo>
                  <a:lnTo>
                    <a:pt x="1723" y="2493"/>
                  </a:lnTo>
                  <a:lnTo>
                    <a:pt x="1721" y="2500"/>
                  </a:lnTo>
                  <a:lnTo>
                    <a:pt x="1721" y="2505"/>
                  </a:lnTo>
                  <a:lnTo>
                    <a:pt x="1719" y="2512"/>
                  </a:lnTo>
                  <a:lnTo>
                    <a:pt x="1721" y="2521"/>
                  </a:lnTo>
                  <a:lnTo>
                    <a:pt x="1721" y="2533"/>
                  </a:lnTo>
                  <a:lnTo>
                    <a:pt x="1723" y="2542"/>
                  </a:lnTo>
                  <a:lnTo>
                    <a:pt x="1725" y="2552"/>
                  </a:lnTo>
                  <a:lnTo>
                    <a:pt x="1727" y="2561"/>
                  </a:lnTo>
                  <a:lnTo>
                    <a:pt x="1729" y="2570"/>
                  </a:lnTo>
                  <a:lnTo>
                    <a:pt x="1732" y="2580"/>
                  </a:lnTo>
                  <a:lnTo>
                    <a:pt x="1734" y="2589"/>
                  </a:lnTo>
                  <a:lnTo>
                    <a:pt x="1738" y="2596"/>
                  </a:lnTo>
                  <a:lnTo>
                    <a:pt x="1742" y="2603"/>
                  </a:lnTo>
                  <a:lnTo>
                    <a:pt x="1747" y="2610"/>
                  </a:lnTo>
                  <a:lnTo>
                    <a:pt x="1751" y="2615"/>
                  </a:lnTo>
                  <a:lnTo>
                    <a:pt x="1757" y="2619"/>
                  </a:lnTo>
                  <a:lnTo>
                    <a:pt x="1763" y="2624"/>
                  </a:lnTo>
                  <a:lnTo>
                    <a:pt x="1770" y="2626"/>
                  </a:lnTo>
                  <a:lnTo>
                    <a:pt x="1778" y="2629"/>
                  </a:lnTo>
                  <a:lnTo>
                    <a:pt x="1787" y="2626"/>
                  </a:lnTo>
                  <a:lnTo>
                    <a:pt x="1795" y="2624"/>
                  </a:lnTo>
                  <a:lnTo>
                    <a:pt x="1800" y="2619"/>
                  </a:lnTo>
                  <a:lnTo>
                    <a:pt x="1804" y="2612"/>
                  </a:lnTo>
                  <a:lnTo>
                    <a:pt x="1808" y="2605"/>
                  </a:lnTo>
                  <a:lnTo>
                    <a:pt x="1810" y="2596"/>
                  </a:lnTo>
                  <a:lnTo>
                    <a:pt x="1812" y="2584"/>
                  </a:lnTo>
                  <a:lnTo>
                    <a:pt x="1813" y="2573"/>
                  </a:lnTo>
                  <a:lnTo>
                    <a:pt x="1815" y="2561"/>
                  </a:lnTo>
                  <a:lnTo>
                    <a:pt x="1815" y="2549"/>
                  </a:lnTo>
                  <a:lnTo>
                    <a:pt x="1815" y="2535"/>
                  </a:lnTo>
                  <a:lnTo>
                    <a:pt x="1817" y="2521"/>
                  </a:lnTo>
                  <a:lnTo>
                    <a:pt x="1819" y="2510"/>
                  </a:lnTo>
                  <a:lnTo>
                    <a:pt x="1819" y="2496"/>
                  </a:lnTo>
                  <a:lnTo>
                    <a:pt x="1823" y="2484"/>
                  </a:lnTo>
                  <a:lnTo>
                    <a:pt x="1825" y="2475"/>
                  </a:lnTo>
                  <a:lnTo>
                    <a:pt x="1829" y="2463"/>
                  </a:lnTo>
                  <a:lnTo>
                    <a:pt x="1832" y="2454"/>
                  </a:lnTo>
                  <a:lnTo>
                    <a:pt x="1834" y="2444"/>
                  </a:lnTo>
                  <a:lnTo>
                    <a:pt x="1838" y="2435"/>
                  </a:lnTo>
                  <a:lnTo>
                    <a:pt x="1842" y="2426"/>
                  </a:lnTo>
                  <a:lnTo>
                    <a:pt x="1844" y="2419"/>
                  </a:lnTo>
                  <a:lnTo>
                    <a:pt x="1847" y="2410"/>
                  </a:lnTo>
                  <a:lnTo>
                    <a:pt x="1851" y="2403"/>
                  </a:lnTo>
                  <a:lnTo>
                    <a:pt x="1853" y="2393"/>
                  </a:lnTo>
                  <a:lnTo>
                    <a:pt x="1857" y="2386"/>
                  </a:lnTo>
                  <a:lnTo>
                    <a:pt x="1861" y="2379"/>
                  </a:lnTo>
                  <a:lnTo>
                    <a:pt x="1863" y="2372"/>
                  </a:lnTo>
                  <a:lnTo>
                    <a:pt x="1866" y="2363"/>
                  </a:lnTo>
                  <a:lnTo>
                    <a:pt x="1870" y="2356"/>
                  </a:lnTo>
                  <a:lnTo>
                    <a:pt x="1874" y="2347"/>
                  </a:lnTo>
                  <a:lnTo>
                    <a:pt x="1878" y="2340"/>
                  </a:lnTo>
                  <a:close/>
                  <a:moveTo>
                    <a:pt x="1200" y="1403"/>
                  </a:moveTo>
                  <a:lnTo>
                    <a:pt x="1221" y="1400"/>
                  </a:lnTo>
                  <a:lnTo>
                    <a:pt x="1244" y="1398"/>
                  </a:lnTo>
                  <a:lnTo>
                    <a:pt x="1266" y="1398"/>
                  </a:lnTo>
                  <a:lnTo>
                    <a:pt x="1287" y="1400"/>
                  </a:lnTo>
                  <a:lnTo>
                    <a:pt x="1312" y="1403"/>
                  </a:lnTo>
                  <a:lnTo>
                    <a:pt x="1334" y="1405"/>
                  </a:lnTo>
                  <a:lnTo>
                    <a:pt x="1359" y="1410"/>
                  </a:lnTo>
                  <a:lnTo>
                    <a:pt x="1383" y="1414"/>
                  </a:lnTo>
                  <a:lnTo>
                    <a:pt x="1408" y="1421"/>
                  </a:lnTo>
                  <a:lnTo>
                    <a:pt x="1434" y="1428"/>
                  </a:lnTo>
                  <a:lnTo>
                    <a:pt x="1459" y="1438"/>
                  </a:lnTo>
                  <a:lnTo>
                    <a:pt x="1485" y="1447"/>
                  </a:lnTo>
                  <a:lnTo>
                    <a:pt x="1512" y="1459"/>
                  </a:lnTo>
                  <a:lnTo>
                    <a:pt x="1538" y="1468"/>
                  </a:lnTo>
                  <a:lnTo>
                    <a:pt x="1564" y="1482"/>
                  </a:lnTo>
                  <a:lnTo>
                    <a:pt x="1591" y="1496"/>
                  </a:lnTo>
                  <a:lnTo>
                    <a:pt x="1591" y="1484"/>
                  </a:lnTo>
                  <a:lnTo>
                    <a:pt x="1589" y="1475"/>
                  </a:lnTo>
                  <a:lnTo>
                    <a:pt x="1587" y="1466"/>
                  </a:lnTo>
                  <a:lnTo>
                    <a:pt x="1587" y="1454"/>
                  </a:lnTo>
                  <a:lnTo>
                    <a:pt x="1585" y="1445"/>
                  </a:lnTo>
                  <a:lnTo>
                    <a:pt x="1583" y="1435"/>
                  </a:lnTo>
                  <a:lnTo>
                    <a:pt x="1583" y="1426"/>
                  </a:lnTo>
                  <a:lnTo>
                    <a:pt x="1581" y="1414"/>
                  </a:lnTo>
                  <a:lnTo>
                    <a:pt x="1581" y="1405"/>
                  </a:lnTo>
                  <a:lnTo>
                    <a:pt x="1579" y="1396"/>
                  </a:lnTo>
                  <a:lnTo>
                    <a:pt x="1578" y="1384"/>
                  </a:lnTo>
                  <a:lnTo>
                    <a:pt x="1578" y="1375"/>
                  </a:lnTo>
                  <a:lnTo>
                    <a:pt x="1576" y="1366"/>
                  </a:lnTo>
                  <a:lnTo>
                    <a:pt x="1576" y="1354"/>
                  </a:lnTo>
                  <a:lnTo>
                    <a:pt x="1574" y="1345"/>
                  </a:lnTo>
                  <a:lnTo>
                    <a:pt x="1572" y="1333"/>
                  </a:lnTo>
                  <a:lnTo>
                    <a:pt x="1551" y="1324"/>
                  </a:lnTo>
                  <a:lnTo>
                    <a:pt x="1530" y="1312"/>
                  </a:lnTo>
                  <a:lnTo>
                    <a:pt x="1508" y="1303"/>
                  </a:lnTo>
                  <a:lnTo>
                    <a:pt x="1487" y="1293"/>
                  </a:lnTo>
                  <a:lnTo>
                    <a:pt x="1464" y="1286"/>
                  </a:lnTo>
                  <a:lnTo>
                    <a:pt x="1442" y="1277"/>
                  </a:lnTo>
                  <a:lnTo>
                    <a:pt x="1419" y="1270"/>
                  </a:lnTo>
                  <a:lnTo>
                    <a:pt x="1396" y="1265"/>
                  </a:lnTo>
                  <a:lnTo>
                    <a:pt x="1374" y="1258"/>
                  </a:lnTo>
                  <a:lnTo>
                    <a:pt x="1351" y="1254"/>
                  </a:lnTo>
                  <a:lnTo>
                    <a:pt x="1328" y="1251"/>
                  </a:lnTo>
                  <a:lnTo>
                    <a:pt x="1306" y="1249"/>
                  </a:lnTo>
                  <a:lnTo>
                    <a:pt x="1281" y="1247"/>
                  </a:lnTo>
                  <a:lnTo>
                    <a:pt x="1259" y="1247"/>
                  </a:lnTo>
                  <a:lnTo>
                    <a:pt x="1234" y="1247"/>
                  </a:lnTo>
                  <a:lnTo>
                    <a:pt x="1210" y="1249"/>
                  </a:lnTo>
                  <a:lnTo>
                    <a:pt x="1147" y="1254"/>
                  </a:lnTo>
                  <a:lnTo>
                    <a:pt x="1083" y="1263"/>
                  </a:lnTo>
                  <a:lnTo>
                    <a:pt x="1019" y="1272"/>
                  </a:lnTo>
                  <a:lnTo>
                    <a:pt x="955" y="1289"/>
                  </a:lnTo>
                  <a:lnTo>
                    <a:pt x="893" y="1305"/>
                  </a:lnTo>
                  <a:lnTo>
                    <a:pt x="834" y="1328"/>
                  </a:lnTo>
                  <a:lnTo>
                    <a:pt x="776" y="1354"/>
                  </a:lnTo>
                  <a:lnTo>
                    <a:pt x="723" y="1384"/>
                  </a:lnTo>
                  <a:lnTo>
                    <a:pt x="672" y="1419"/>
                  </a:lnTo>
                  <a:lnTo>
                    <a:pt x="627" y="1459"/>
                  </a:lnTo>
                  <a:lnTo>
                    <a:pt x="585" y="1503"/>
                  </a:lnTo>
                  <a:lnTo>
                    <a:pt x="551" y="1552"/>
                  </a:lnTo>
                  <a:lnTo>
                    <a:pt x="523" y="1608"/>
                  </a:lnTo>
                  <a:lnTo>
                    <a:pt x="500" y="1668"/>
                  </a:lnTo>
                  <a:lnTo>
                    <a:pt x="485" y="1736"/>
                  </a:lnTo>
                  <a:lnTo>
                    <a:pt x="479" y="1811"/>
                  </a:lnTo>
                  <a:lnTo>
                    <a:pt x="479" y="1815"/>
                  </a:lnTo>
                  <a:lnTo>
                    <a:pt x="479" y="1820"/>
                  </a:lnTo>
                  <a:lnTo>
                    <a:pt x="479" y="1827"/>
                  </a:lnTo>
                  <a:lnTo>
                    <a:pt x="481" y="1832"/>
                  </a:lnTo>
                  <a:lnTo>
                    <a:pt x="481" y="1836"/>
                  </a:lnTo>
                  <a:lnTo>
                    <a:pt x="481" y="1841"/>
                  </a:lnTo>
                  <a:lnTo>
                    <a:pt x="481" y="1846"/>
                  </a:lnTo>
                  <a:lnTo>
                    <a:pt x="483" y="1850"/>
                  </a:lnTo>
                  <a:lnTo>
                    <a:pt x="483" y="1857"/>
                  </a:lnTo>
                  <a:lnTo>
                    <a:pt x="485" y="1862"/>
                  </a:lnTo>
                  <a:lnTo>
                    <a:pt x="485" y="1867"/>
                  </a:lnTo>
                  <a:lnTo>
                    <a:pt x="487" y="1871"/>
                  </a:lnTo>
                  <a:lnTo>
                    <a:pt x="489" y="1876"/>
                  </a:lnTo>
                  <a:lnTo>
                    <a:pt x="489" y="1881"/>
                  </a:lnTo>
                  <a:lnTo>
                    <a:pt x="491" y="1888"/>
                  </a:lnTo>
                  <a:lnTo>
                    <a:pt x="493" y="1892"/>
                  </a:lnTo>
                  <a:lnTo>
                    <a:pt x="511" y="1876"/>
                  </a:lnTo>
                  <a:lnTo>
                    <a:pt x="528" y="1860"/>
                  </a:lnTo>
                  <a:lnTo>
                    <a:pt x="549" y="1846"/>
                  </a:lnTo>
                  <a:lnTo>
                    <a:pt x="568" y="1832"/>
                  </a:lnTo>
                  <a:lnTo>
                    <a:pt x="587" y="1818"/>
                  </a:lnTo>
                  <a:lnTo>
                    <a:pt x="606" y="1804"/>
                  </a:lnTo>
                  <a:lnTo>
                    <a:pt x="627" y="1790"/>
                  </a:lnTo>
                  <a:lnTo>
                    <a:pt x="645" y="1776"/>
                  </a:lnTo>
                  <a:lnTo>
                    <a:pt x="666" y="1764"/>
                  </a:lnTo>
                  <a:lnTo>
                    <a:pt x="685" y="1752"/>
                  </a:lnTo>
                  <a:lnTo>
                    <a:pt x="706" y="1743"/>
                  </a:lnTo>
                  <a:lnTo>
                    <a:pt x="725" y="1731"/>
                  </a:lnTo>
                  <a:lnTo>
                    <a:pt x="744" y="1722"/>
                  </a:lnTo>
                  <a:lnTo>
                    <a:pt x="764" y="1715"/>
                  </a:lnTo>
                  <a:lnTo>
                    <a:pt x="783" y="1706"/>
                  </a:lnTo>
                  <a:lnTo>
                    <a:pt x="802" y="1699"/>
                  </a:lnTo>
                  <a:lnTo>
                    <a:pt x="811" y="1666"/>
                  </a:lnTo>
                  <a:lnTo>
                    <a:pt x="825" y="1634"/>
                  </a:lnTo>
                  <a:lnTo>
                    <a:pt x="838" y="1606"/>
                  </a:lnTo>
                  <a:lnTo>
                    <a:pt x="853" y="1582"/>
                  </a:lnTo>
                  <a:lnTo>
                    <a:pt x="872" y="1559"/>
                  </a:lnTo>
                  <a:lnTo>
                    <a:pt x="889" y="1538"/>
                  </a:lnTo>
                  <a:lnTo>
                    <a:pt x="910" y="1519"/>
                  </a:lnTo>
                  <a:lnTo>
                    <a:pt x="932" y="1503"/>
                  </a:lnTo>
                  <a:lnTo>
                    <a:pt x="955" y="1489"/>
                  </a:lnTo>
                  <a:lnTo>
                    <a:pt x="978" y="1475"/>
                  </a:lnTo>
                  <a:lnTo>
                    <a:pt x="1002" y="1463"/>
                  </a:lnTo>
                  <a:lnTo>
                    <a:pt x="1028" y="1454"/>
                  </a:lnTo>
                  <a:lnTo>
                    <a:pt x="1055" y="1442"/>
                  </a:lnTo>
                  <a:lnTo>
                    <a:pt x="1081" y="1433"/>
                  </a:lnTo>
                  <a:lnTo>
                    <a:pt x="1110" y="1426"/>
                  </a:lnTo>
                  <a:lnTo>
                    <a:pt x="1138" y="1419"/>
                  </a:lnTo>
                  <a:lnTo>
                    <a:pt x="1134" y="1412"/>
                  </a:lnTo>
                  <a:lnTo>
                    <a:pt x="1128" y="1405"/>
                  </a:lnTo>
                  <a:lnTo>
                    <a:pt x="1125" y="1400"/>
                  </a:lnTo>
                  <a:lnTo>
                    <a:pt x="1121" y="1394"/>
                  </a:lnTo>
                  <a:lnTo>
                    <a:pt x="1115" y="1389"/>
                  </a:lnTo>
                  <a:lnTo>
                    <a:pt x="1111" y="1384"/>
                  </a:lnTo>
                  <a:lnTo>
                    <a:pt x="1108" y="1382"/>
                  </a:lnTo>
                  <a:lnTo>
                    <a:pt x="1102" y="1377"/>
                  </a:lnTo>
                  <a:lnTo>
                    <a:pt x="1098" y="1373"/>
                  </a:lnTo>
                  <a:lnTo>
                    <a:pt x="1095" y="1370"/>
                  </a:lnTo>
                  <a:lnTo>
                    <a:pt x="1093" y="1366"/>
                  </a:lnTo>
                  <a:lnTo>
                    <a:pt x="1089" y="1363"/>
                  </a:lnTo>
                  <a:lnTo>
                    <a:pt x="1087" y="1359"/>
                  </a:lnTo>
                  <a:lnTo>
                    <a:pt x="1083" y="1356"/>
                  </a:lnTo>
                  <a:lnTo>
                    <a:pt x="1081" y="1354"/>
                  </a:lnTo>
                  <a:lnTo>
                    <a:pt x="1079" y="1352"/>
                  </a:lnTo>
                  <a:lnTo>
                    <a:pt x="1079" y="1347"/>
                  </a:lnTo>
                  <a:lnTo>
                    <a:pt x="1081" y="1342"/>
                  </a:lnTo>
                  <a:lnTo>
                    <a:pt x="1083" y="1338"/>
                  </a:lnTo>
                  <a:lnTo>
                    <a:pt x="1085" y="1331"/>
                  </a:lnTo>
                  <a:lnTo>
                    <a:pt x="1089" y="1324"/>
                  </a:lnTo>
                  <a:lnTo>
                    <a:pt x="1093" y="1319"/>
                  </a:lnTo>
                  <a:lnTo>
                    <a:pt x="1096" y="1312"/>
                  </a:lnTo>
                  <a:lnTo>
                    <a:pt x="1100" y="1305"/>
                  </a:lnTo>
                  <a:lnTo>
                    <a:pt x="1104" y="1300"/>
                  </a:lnTo>
                  <a:lnTo>
                    <a:pt x="1108" y="1293"/>
                  </a:lnTo>
                  <a:lnTo>
                    <a:pt x="1110" y="1289"/>
                  </a:lnTo>
                  <a:lnTo>
                    <a:pt x="1113" y="1284"/>
                  </a:lnTo>
                  <a:lnTo>
                    <a:pt x="1115" y="1279"/>
                  </a:lnTo>
                  <a:lnTo>
                    <a:pt x="1117" y="1277"/>
                  </a:lnTo>
                  <a:lnTo>
                    <a:pt x="1119" y="1277"/>
                  </a:lnTo>
                  <a:lnTo>
                    <a:pt x="1119" y="1275"/>
                  </a:lnTo>
                  <a:lnTo>
                    <a:pt x="1127" y="1282"/>
                  </a:lnTo>
                  <a:lnTo>
                    <a:pt x="1132" y="1286"/>
                  </a:lnTo>
                  <a:lnTo>
                    <a:pt x="1140" y="1293"/>
                  </a:lnTo>
                  <a:lnTo>
                    <a:pt x="1145" y="1300"/>
                  </a:lnTo>
                  <a:lnTo>
                    <a:pt x="1151" y="1307"/>
                  </a:lnTo>
                  <a:lnTo>
                    <a:pt x="1157" y="1314"/>
                  </a:lnTo>
                  <a:lnTo>
                    <a:pt x="1162" y="1321"/>
                  </a:lnTo>
                  <a:lnTo>
                    <a:pt x="1168" y="1328"/>
                  </a:lnTo>
                  <a:lnTo>
                    <a:pt x="1172" y="1338"/>
                  </a:lnTo>
                  <a:lnTo>
                    <a:pt x="1178" y="1345"/>
                  </a:lnTo>
                  <a:lnTo>
                    <a:pt x="1181" y="1354"/>
                  </a:lnTo>
                  <a:lnTo>
                    <a:pt x="1185" y="1363"/>
                  </a:lnTo>
                  <a:lnTo>
                    <a:pt x="1191" y="1373"/>
                  </a:lnTo>
                  <a:lnTo>
                    <a:pt x="1195" y="1382"/>
                  </a:lnTo>
                  <a:lnTo>
                    <a:pt x="1196" y="1391"/>
                  </a:lnTo>
                  <a:lnTo>
                    <a:pt x="1200" y="1403"/>
                  </a:lnTo>
                  <a:close/>
                  <a:moveTo>
                    <a:pt x="1704" y="1638"/>
                  </a:moveTo>
                  <a:lnTo>
                    <a:pt x="1700" y="1636"/>
                  </a:lnTo>
                  <a:lnTo>
                    <a:pt x="1695" y="1634"/>
                  </a:lnTo>
                  <a:lnTo>
                    <a:pt x="1691" y="1631"/>
                  </a:lnTo>
                  <a:lnTo>
                    <a:pt x="1687" y="1629"/>
                  </a:lnTo>
                  <a:lnTo>
                    <a:pt x="1681" y="1627"/>
                  </a:lnTo>
                  <a:lnTo>
                    <a:pt x="1678" y="1624"/>
                  </a:lnTo>
                  <a:lnTo>
                    <a:pt x="1674" y="1620"/>
                  </a:lnTo>
                  <a:lnTo>
                    <a:pt x="1668" y="1617"/>
                  </a:lnTo>
                  <a:lnTo>
                    <a:pt x="1664" y="1615"/>
                  </a:lnTo>
                  <a:lnTo>
                    <a:pt x="1659" y="1613"/>
                  </a:lnTo>
                  <a:lnTo>
                    <a:pt x="1655" y="1610"/>
                  </a:lnTo>
                  <a:lnTo>
                    <a:pt x="1651" y="1606"/>
                  </a:lnTo>
                  <a:lnTo>
                    <a:pt x="1646" y="1603"/>
                  </a:lnTo>
                  <a:lnTo>
                    <a:pt x="1642" y="1601"/>
                  </a:lnTo>
                  <a:lnTo>
                    <a:pt x="1636" y="1599"/>
                  </a:lnTo>
                  <a:lnTo>
                    <a:pt x="1632" y="1596"/>
                  </a:lnTo>
                  <a:lnTo>
                    <a:pt x="1632" y="1599"/>
                  </a:lnTo>
                  <a:lnTo>
                    <a:pt x="1632" y="1601"/>
                  </a:lnTo>
                  <a:lnTo>
                    <a:pt x="1632" y="1603"/>
                  </a:lnTo>
                  <a:lnTo>
                    <a:pt x="1632" y="1606"/>
                  </a:lnTo>
                  <a:lnTo>
                    <a:pt x="1632" y="1610"/>
                  </a:lnTo>
                  <a:lnTo>
                    <a:pt x="1632" y="1613"/>
                  </a:lnTo>
                  <a:lnTo>
                    <a:pt x="1632" y="1615"/>
                  </a:lnTo>
                  <a:lnTo>
                    <a:pt x="1632" y="1617"/>
                  </a:lnTo>
                  <a:lnTo>
                    <a:pt x="1634" y="1620"/>
                  </a:lnTo>
                  <a:lnTo>
                    <a:pt x="1634" y="1624"/>
                  </a:lnTo>
                  <a:lnTo>
                    <a:pt x="1634" y="1627"/>
                  </a:lnTo>
                  <a:lnTo>
                    <a:pt x="1634" y="1629"/>
                  </a:lnTo>
                  <a:lnTo>
                    <a:pt x="1634" y="1631"/>
                  </a:lnTo>
                  <a:lnTo>
                    <a:pt x="1634" y="1634"/>
                  </a:lnTo>
                  <a:lnTo>
                    <a:pt x="1634" y="1636"/>
                  </a:lnTo>
                  <a:lnTo>
                    <a:pt x="1634" y="1638"/>
                  </a:lnTo>
                  <a:lnTo>
                    <a:pt x="1640" y="1638"/>
                  </a:lnTo>
                  <a:lnTo>
                    <a:pt x="1644" y="1638"/>
                  </a:lnTo>
                  <a:lnTo>
                    <a:pt x="1649" y="1638"/>
                  </a:lnTo>
                  <a:lnTo>
                    <a:pt x="1653" y="1641"/>
                  </a:lnTo>
                  <a:lnTo>
                    <a:pt x="1657" y="1641"/>
                  </a:lnTo>
                  <a:lnTo>
                    <a:pt x="1663" y="1641"/>
                  </a:lnTo>
                  <a:lnTo>
                    <a:pt x="1666" y="1641"/>
                  </a:lnTo>
                  <a:lnTo>
                    <a:pt x="1670" y="1641"/>
                  </a:lnTo>
                  <a:lnTo>
                    <a:pt x="1674" y="1641"/>
                  </a:lnTo>
                  <a:lnTo>
                    <a:pt x="1679" y="1641"/>
                  </a:lnTo>
                  <a:lnTo>
                    <a:pt x="1683" y="1641"/>
                  </a:lnTo>
                  <a:lnTo>
                    <a:pt x="1687" y="1641"/>
                  </a:lnTo>
                  <a:lnTo>
                    <a:pt x="1691" y="1638"/>
                  </a:lnTo>
                  <a:lnTo>
                    <a:pt x="1695" y="1638"/>
                  </a:lnTo>
                  <a:lnTo>
                    <a:pt x="1700" y="1638"/>
                  </a:lnTo>
                  <a:lnTo>
                    <a:pt x="1704" y="1638"/>
                  </a:lnTo>
                  <a:close/>
                  <a:moveTo>
                    <a:pt x="1155" y="1449"/>
                  </a:moveTo>
                  <a:lnTo>
                    <a:pt x="1130" y="1454"/>
                  </a:lnTo>
                  <a:lnTo>
                    <a:pt x="1108" y="1461"/>
                  </a:lnTo>
                  <a:lnTo>
                    <a:pt x="1085" y="1468"/>
                  </a:lnTo>
                  <a:lnTo>
                    <a:pt x="1062" y="1475"/>
                  </a:lnTo>
                  <a:lnTo>
                    <a:pt x="1042" y="1484"/>
                  </a:lnTo>
                  <a:lnTo>
                    <a:pt x="1021" y="1494"/>
                  </a:lnTo>
                  <a:lnTo>
                    <a:pt x="1000" y="1505"/>
                  </a:lnTo>
                  <a:lnTo>
                    <a:pt x="981" y="1517"/>
                  </a:lnTo>
                  <a:lnTo>
                    <a:pt x="964" y="1531"/>
                  </a:lnTo>
                  <a:lnTo>
                    <a:pt x="947" y="1547"/>
                  </a:lnTo>
                  <a:lnTo>
                    <a:pt x="932" y="1564"/>
                  </a:lnTo>
                  <a:lnTo>
                    <a:pt x="917" y="1582"/>
                  </a:lnTo>
                  <a:lnTo>
                    <a:pt x="906" y="1603"/>
                  </a:lnTo>
                  <a:lnTo>
                    <a:pt x="894" y="1627"/>
                  </a:lnTo>
                  <a:lnTo>
                    <a:pt x="887" y="1652"/>
                  </a:lnTo>
                  <a:lnTo>
                    <a:pt x="879" y="1680"/>
                  </a:lnTo>
                  <a:lnTo>
                    <a:pt x="883" y="1680"/>
                  </a:lnTo>
                  <a:lnTo>
                    <a:pt x="889" y="1678"/>
                  </a:lnTo>
                  <a:lnTo>
                    <a:pt x="893" y="1678"/>
                  </a:lnTo>
                  <a:lnTo>
                    <a:pt x="898" y="1678"/>
                  </a:lnTo>
                  <a:lnTo>
                    <a:pt x="902" y="1678"/>
                  </a:lnTo>
                  <a:lnTo>
                    <a:pt x="906" y="1678"/>
                  </a:lnTo>
                  <a:lnTo>
                    <a:pt x="911" y="1678"/>
                  </a:lnTo>
                  <a:lnTo>
                    <a:pt x="915" y="1678"/>
                  </a:lnTo>
                  <a:lnTo>
                    <a:pt x="919" y="1680"/>
                  </a:lnTo>
                  <a:lnTo>
                    <a:pt x="923" y="1680"/>
                  </a:lnTo>
                  <a:lnTo>
                    <a:pt x="928" y="1680"/>
                  </a:lnTo>
                  <a:lnTo>
                    <a:pt x="932" y="1680"/>
                  </a:lnTo>
                  <a:lnTo>
                    <a:pt x="936" y="1682"/>
                  </a:lnTo>
                  <a:lnTo>
                    <a:pt x="940" y="1682"/>
                  </a:lnTo>
                  <a:lnTo>
                    <a:pt x="944" y="1682"/>
                  </a:lnTo>
                  <a:lnTo>
                    <a:pt x="949" y="1685"/>
                  </a:lnTo>
                  <a:lnTo>
                    <a:pt x="961" y="1687"/>
                  </a:lnTo>
                  <a:lnTo>
                    <a:pt x="974" y="1692"/>
                  </a:lnTo>
                  <a:lnTo>
                    <a:pt x="985" y="1694"/>
                  </a:lnTo>
                  <a:lnTo>
                    <a:pt x="996" y="1699"/>
                  </a:lnTo>
                  <a:lnTo>
                    <a:pt x="1008" y="1703"/>
                  </a:lnTo>
                  <a:lnTo>
                    <a:pt x="1017" y="1706"/>
                  </a:lnTo>
                  <a:lnTo>
                    <a:pt x="1027" y="1713"/>
                  </a:lnTo>
                  <a:lnTo>
                    <a:pt x="1036" y="1717"/>
                  </a:lnTo>
                  <a:lnTo>
                    <a:pt x="1045" y="1724"/>
                  </a:lnTo>
                  <a:lnTo>
                    <a:pt x="1055" y="1734"/>
                  </a:lnTo>
                  <a:lnTo>
                    <a:pt x="1062" y="1743"/>
                  </a:lnTo>
                  <a:lnTo>
                    <a:pt x="1072" y="1752"/>
                  </a:lnTo>
                  <a:lnTo>
                    <a:pt x="1079" y="1764"/>
                  </a:lnTo>
                  <a:lnTo>
                    <a:pt x="1089" y="1778"/>
                  </a:lnTo>
                  <a:lnTo>
                    <a:pt x="1098" y="1794"/>
                  </a:lnTo>
                  <a:lnTo>
                    <a:pt x="1108" y="1811"/>
                  </a:lnTo>
                  <a:lnTo>
                    <a:pt x="1108" y="1801"/>
                  </a:lnTo>
                  <a:lnTo>
                    <a:pt x="1110" y="1790"/>
                  </a:lnTo>
                  <a:lnTo>
                    <a:pt x="1110" y="1778"/>
                  </a:lnTo>
                  <a:lnTo>
                    <a:pt x="1113" y="1766"/>
                  </a:lnTo>
                  <a:lnTo>
                    <a:pt x="1117" y="1752"/>
                  </a:lnTo>
                  <a:lnTo>
                    <a:pt x="1121" y="1738"/>
                  </a:lnTo>
                  <a:lnTo>
                    <a:pt x="1125" y="1727"/>
                  </a:lnTo>
                  <a:lnTo>
                    <a:pt x="1130" y="1713"/>
                  </a:lnTo>
                  <a:lnTo>
                    <a:pt x="1136" y="1701"/>
                  </a:lnTo>
                  <a:lnTo>
                    <a:pt x="1144" y="1689"/>
                  </a:lnTo>
                  <a:lnTo>
                    <a:pt x="1151" y="1680"/>
                  </a:lnTo>
                  <a:lnTo>
                    <a:pt x="1159" y="1671"/>
                  </a:lnTo>
                  <a:lnTo>
                    <a:pt x="1168" y="1661"/>
                  </a:lnTo>
                  <a:lnTo>
                    <a:pt x="1178" y="1657"/>
                  </a:lnTo>
                  <a:lnTo>
                    <a:pt x="1187" y="1652"/>
                  </a:lnTo>
                  <a:lnTo>
                    <a:pt x="1198" y="1650"/>
                  </a:lnTo>
                  <a:lnTo>
                    <a:pt x="1204" y="1650"/>
                  </a:lnTo>
                  <a:lnTo>
                    <a:pt x="1210" y="1650"/>
                  </a:lnTo>
                  <a:lnTo>
                    <a:pt x="1215" y="1654"/>
                  </a:lnTo>
                  <a:lnTo>
                    <a:pt x="1221" y="1657"/>
                  </a:lnTo>
                  <a:lnTo>
                    <a:pt x="1225" y="1664"/>
                  </a:lnTo>
                  <a:lnTo>
                    <a:pt x="1228" y="1668"/>
                  </a:lnTo>
                  <a:lnTo>
                    <a:pt x="1232" y="1675"/>
                  </a:lnTo>
                  <a:lnTo>
                    <a:pt x="1236" y="1682"/>
                  </a:lnTo>
                  <a:lnTo>
                    <a:pt x="1240" y="1689"/>
                  </a:lnTo>
                  <a:lnTo>
                    <a:pt x="1244" y="1696"/>
                  </a:lnTo>
                  <a:lnTo>
                    <a:pt x="1247" y="1703"/>
                  </a:lnTo>
                  <a:lnTo>
                    <a:pt x="1251" y="1710"/>
                  </a:lnTo>
                  <a:lnTo>
                    <a:pt x="1257" y="1717"/>
                  </a:lnTo>
                  <a:lnTo>
                    <a:pt x="1261" y="1722"/>
                  </a:lnTo>
                  <a:lnTo>
                    <a:pt x="1266" y="1727"/>
                  </a:lnTo>
                  <a:lnTo>
                    <a:pt x="1274" y="1729"/>
                  </a:lnTo>
                  <a:lnTo>
                    <a:pt x="1285" y="1736"/>
                  </a:lnTo>
                  <a:lnTo>
                    <a:pt x="1298" y="1738"/>
                  </a:lnTo>
                  <a:lnTo>
                    <a:pt x="1310" y="1741"/>
                  </a:lnTo>
                  <a:lnTo>
                    <a:pt x="1321" y="1743"/>
                  </a:lnTo>
                  <a:lnTo>
                    <a:pt x="1334" y="1743"/>
                  </a:lnTo>
                  <a:lnTo>
                    <a:pt x="1345" y="1743"/>
                  </a:lnTo>
                  <a:lnTo>
                    <a:pt x="1357" y="1741"/>
                  </a:lnTo>
                  <a:lnTo>
                    <a:pt x="1368" y="1736"/>
                  </a:lnTo>
                  <a:lnTo>
                    <a:pt x="1379" y="1734"/>
                  </a:lnTo>
                  <a:lnTo>
                    <a:pt x="1389" y="1727"/>
                  </a:lnTo>
                  <a:lnTo>
                    <a:pt x="1400" y="1720"/>
                  </a:lnTo>
                  <a:lnTo>
                    <a:pt x="1410" y="1713"/>
                  </a:lnTo>
                  <a:lnTo>
                    <a:pt x="1419" y="1703"/>
                  </a:lnTo>
                  <a:lnTo>
                    <a:pt x="1429" y="1694"/>
                  </a:lnTo>
                  <a:lnTo>
                    <a:pt x="1436" y="1685"/>
                  </a:lnTo>
                  <a:lnTo>
                    <a:pt x="1444" y="1673"/>
                  </a:lnTo>
                  <a:lnTo>
                    <a:pt x="1429" y="1668"/>
                  </a:lnTo>
                  <a:lnTo>
                    <a:pt x="1413" y="1664"/>
                  </a:lnTo>
                  <a:lnTo>
                    <a:pt x="1400" y="1659"/>
                  </a:lnTo>
                  <a:lnTo>
                    <a:pt x="1389" y="1654"/>
                  </a:lnTo>
                  <a:lnTo>
                    <a:pt x="1379" y="1652"/>
                  </a:lnTo>
                  <a:lnTo>
                    <a:pt x="1370" y="1648"/>
                  </a:lnTo>
                  <a:lnTo>
                    <a:pt x="1361" y="1643"/>
                  </a:lnTo>
                  <a:lnTo>
                    <a:pt x="1351" y="1641"/>
                  </a:lnTo>
                  <a:lnTo>
                    <a:pt x="1342" y="1638"/>
                  </a:lnTo>
                  <a:lnTo>
                    <a:pt x="1332" y="1636"/>
                  </a:lnTo>
                  <a:lnTo>
                    <a:pt x="1323" y="1636"/>
                  </a:lnTo>
                  <a:lnTo>
                    <a:pt x="1310" y="1636"/>
                  </a:lnTo>
                  <a:lnTo>
                    <a:pt x="1296" y="1636"/>
                  </a:lnTo>
                  <a:lnTo>
                    <a:pt x="1281" y="1638"/>
                  </a:lnTo>
                  <a:lnTo>
                    <a:pt x="1264" y="1643"/>
                  </a:lnTo>
                  <a:lnTo>
                    <a:pt x="1245" y="1650"/>
                  </a:lnTo>
                  <a:lnTo>
                    <a:pt x="1238" y="1615"/>
                  </a:lnTo>
                  <a:lnTo>
                    <a:pt x="1242" y="1608"/>
                  </a:lnTo>
                  <a:lnTo>
                    <a:pt x="1245" y="1601"/>
                  </a:lnTo>
                  <a:lnTo>
                    <a:pt x="1249" y="1596"/>
                  </a:lnTo>
                  <a:lnTo>
                    <a:pt x="1255" y="1589"/>
                  </a:lnTo>
                  <a:lnTo>
                    <a:pt x="1261" y="1582"/>
                  </a:lnTo>
                  <a:lnTo>
                    <a:pt x="1266" y="1578"/>
                  </a:lnTo>
                  <a:lnTo>
                    <a:pt x="1272" y="1571"/>
                  </a:lnTo>
                  <a:lnTo>
                    <a:pt x="1279" y="1564"/>
                  </a:lnTo>
                  <a:lnTo>
                    <a:pt x="1287" y="1559"/>
                  </a:lnTo>
                  <a:lnTo>
                    <a:pt x="1295" y="1554"/>
                  </a:lnTo>
                  <a:lnTo>
                    <a:pt x="1302" y="1550"/>
                  </a:lnTo>
                  <a:lnTo>
                    <a:pt x="1310" y="1547"/>
                  </a:lnTo>
                  <a:lnTo>
                    <a:pt x="1319" y="1545"/>
                  </a:lnTo>
                  <a:lnTo>
                    <a:pt x="1327" y="1543"/>
                  </a:lnTo>
                  <a:lnTo>
                    <a:pt x="1336" y="1540"/>
                  </a:lnTo>
                  <a:lnTo>
                    <a:pt x="1345" y="1540"/>
                  </a:lnTo>
                  <a:lnTo>
                    <a:pt x="1364" y="1543"/>
                  </a:lnTo>
                  <a:lnTo>
                    <a:pt x="1381" y="1547"/>
                  </a:lnTo>
                  <a:lnTo>
                    <a:pt x="1398" y="1552"/>
                  </a:lnTo>
                  <a:lnTo>
                    <a:pt x="1415" y="1557"/>
                  </a:lnTo>
                  <a:lnTo>
                    <a:pt x="1430" y="1564"/>
                  </a:lnTo>
                  <a:lnTo>
                    <a:pt x="1445" y="1573"/>
                  </a:lnTo>
                  <a:lnTo>
                    <a:pt x="1461" y="1580"/>
                  </a:lnTo>
                  <a:lnTo>
                    <a:pt x="1476" y="1587"/>
                  </a:lnTo>
                  <a:lnTo>
                    <a:pt x="1489" y="1596"/>
                  </a:lnTo>
                  <a:lnTo>
                    <a:pt x="1504" y="1603"/>
                  </a:lnTo>
                  <a:lnTo>
                    <a:pt x="1519" y="1613"/>
                  </a:lnTo>
                  <a:lnTo>
                    <a:pt x="1534" y="1620"/>
                  </a:lnTo>
                  <a:lnTo>
                    <a:pt x="1551" y="1624"/>
                  </a:lnTo>
                  <a:lnTo>
                    <a:pt x="1568" y="1631"/>
                  </a:lnTo>
                  <a:lnTo>
                    <a:pt x="1585" y="1634"/>
                  </a:lnTo>
                  <a:lnTo>
                    <a:pt x="1604" y="1638"/>
                  </a:lnTo>
                  <a:lnTo>
                    <a:pt x="1604" y="1634"/>
                  </a:lnTo>
                  <a:lnTo>
                    <a:pt x="1604" y="1629"/>
                  </a:lnTo>
                  <a:lnTo>
                    <a:pt x="1604" y="1624"/>
                  </a:lnTo>
                  <a:lnTo>
                    <a:pt x="1602" y="1622"/>
                  </a:lnTo>
                  <a:lnTo>
                    <a:pt x="1602" y="1617"/>
                  </a:lnTo>
                  <a:lnTo>
                    <a:pt x="1602" y="1613"/>
                  </a:lnTo>
                  <a:lnTo>
                    <a:pt x="1602" y="1608"/>
                  </a:lnTo>
                  <a:lnTo>
                    <a:pt x="1602" y="1606"/>
                  </a:lnTo>
                  <a:lnTo>
                    <a:pt x="1602" y="1601"/>
                  </a:lnTo>
                  <a:lnTo>
                    <a:pt x="1602" y="1599"/>
                  </a:lnTo>
                  <a:lnTo>
                    <a:pt x="1602" y="1594"/>
                  </a:lnTo>
                  <a:lnTo>
                    <a:pt x="1600" y="1589"/>
                  </a:lnTo>
                  <a:lnTo>
                    <a:pt x="1600" y="1587"/>
                  </a:lnTo>
                  <a:lnTo>
                    <a:pt x="1600" y="1582"/>
                  </a:lnTo>
                  <a:lnTo>
                    <a:pt x="1600" y="1580"/>
                  </a:lnTo>
                  <a:lnTo>
                    <a:pt x="1600" y="1575"/>
                  </a:lnTo>
                  <a:lnTo>
                    <a:pt x="1576" y="1564"/>
                  </a:lnTo>
                  <a:lnTo>
                    <a:pt x="1549" y="1550"/>
                  </a:lnTo>
                  <a:lnTo>
                    <a:pt x="1523" y="1538"/>
                  </a:lnTo>
                  <a:lnTo>
                    <a:pt x="1496" y="1524"/>
                  </a:lnTo>
                  <a:lnTo>
                    <a:pt x="1470" y="1512"/>
                  </a:lnTo>
                  <a:lnTo>
                    <a:pt x="1444" y="1501"/>
                  </a:lnTo>
                  <a:lnTo>
                    <a:pt x="1419" y="1489"/>
                  </a:lnTo>
                  <a:lnTo>
                    <a:pt x="1393" y="1480"/>
                  </a:lnTo>
                  <a:lnTo>
                    <a:pt x="1368" y="1470"/>
                  </a:lnTo>
                  <a:lnTo>
                    <a:pt x="1342" y="1461"/>
                  </a:lnTo>
                  <a:lnTo>
                    <a:pt x="1317" y="1454"/>
                  </a:lnTo>
                  <a:lnTo>
                    <a:pt x="1295" y="1447"/>
                  </a:lnTo>
                  <a:lnTo>
                    <a:pt x="1272" y="1442"/>
                  </a:lnTo>
                  <a:lnTo>
                    <a:pt x="1251" y="1440"/>
                  </a:lnTo>
                  <a:lnTo>
                    <a:pt x="1230" y="1438"/>
                  </a:lnTo>
                  <a:lnTo>
                    <a:pt x="1210" y="1438"/>
                  </a:lnTo>
                  <a:lnTo>
                    <a:pt x="1212" y="1449"/>
                  </a:lnTo>
                  <a:lnTo>
                    <a:pt x="1213" y="1461"/>
                  </a:lnTo>
                  <a:lnTo>
                    <a:pt x="1215" y="1470"/>
                  </a:lnTo>
                  <a:lnTo>
                    <a:pt x="1215" y="1482"/>
                  </a:lnTo>
                  <a:lnTo>
                    <a:pt x="1217" y="1494"/>
                  </a:lnTo>
                  <a:lnTo>
                    <a:pt x="1217" y="1505"/>
                  </a:lnTo>
                  <a:lnTo>
                    <a:pt x="1217" y="1515"/>
                  </a:lnTo>
                  <a:lnTo>
                    <a:pt x="1215" y="1526"/>
                  </a:lnTo>
                  <a:lnTo>
                    <a:pt x="1215" y="1536"/>
                  </a:lnTo>
                  <a:lnTo>
                    <a:pt x="1213" y="1545"/>
                  </a:lnTo>
                  <a:lnTo>
                    <a:pt x="1213" y="1554"/>
                  </a:lnTo>
                  <a:lnTo>
                    <a:pt x="1212" y="1564"/>
                  </a:lnTo>
                  <a:lnTo>
                    <a:pt x="1212" y="1573"/>
                  </a:lnTo>
                  <a:lnTo>
                    <a:pt x="1210" y="1582"/>
                  </a:lnTo>
                  <a:lnTo>
                    <a:pt x="1208" y="1592"/>
                  </a:lnTo>
                  <a:lnTo>
                    <a:pt x="1208" y="1599"/>
                  </a:lnTo>
                  <a:lnTo>
                    <a:pt x="1206" y="1599"/>
                  </a:lnTo>
                  <a:lnTo>
                    <a:pt x="1206" y="1601"/>
                  </a:lnTo>
                  <a:lnTo>
                    <a:pt x="1204" y="1603"/>
                  </a:lnTo>
                  <a:lnTo>
                    <a:pt x="1204" y="1606"/>
                  </a:lnTo>
                  <a:lnTo>
                    <a:pt x="1202" y="1608"/>
                  </a:lnTo>
                  <a:lnTo>
                    <a:pt x="1200" y="1610"/>
                  </a:lnTo>
                  <a:lnTo>
                    <a:pt x="1200" y="1613"/>
                  </a:lnTo>
                  <a:lnTo>
                    <a:pt x="1198" y="1615"/>
                  </a:lnTo>
                  <a:lnTo>
                    <a:pt x="1196" y="1617"/>
                  </a:lnTo>
                  <a:lnTo>
                    <a:pt x="1195" y="1620"/>
                  </a:lnTo>
                  <a:lnTo>
                    <a:pt x="1193" y="1620"/>
                  </a:lnTo>
                  <a:lnTo>
                    <a:pt x="1191" y="1622"/>
                  </a:lnTo>
                  <a:lnTo>
                    <a:pt x="1187" y="1624"/>
                  </a:lnTo>
                  <a:lnTo>
                    <a:pt x="1185" y="1627"/>
                  </a:lnTo>
                  <a:lnTo>
                    <a:pt x="1187" y="1610"/>
                  </a:lnTo>
                  <a:lnTo>
                    <a:pt x="1187" y="1596"/>
                  </a:lnTo>
                  <a:lnTo>
                    <a:pt x="1187" y="1582"/>
                  </a:lnTo>
                  <a:lnTo>
                    <a:pt x="1187" y="1571"/>
                  </a:lnTo>
                  <a:lnTo>
                    <a:pt x="1185" y="1557"/>
                  </a:lnTo>
                  <a:lnTo>
                    <a:pt x="1183" y="1545"/>
                  </a:lnTo>
                  <a:lnTo>
                    <a:pt x="1183" y="1533"/>
                  </a:lnTo>
                  <a:lnTo>
                    <a:pt x="1179" y="1522"/>
                  </a:lnTo>
                  <a:lnTo>
                    <a:pt x="1178" y="1510"/>
                  </a:lnTo>
                  <a:lnTo>
                    <a:pt x="1176" y="1501"/>
                  </a:lnTo>
                  <a:lnTo>
                    <a:pt x="1172" y="1491"/>
                  </a:lnTo>
                  <a:lnTo>
                    <a:pt x="1168" y="1482"/>
                  </a:lnTo>
                  <a:lnTo>
                    <a:pt x="1166" y="1473"/>
                  </a:lnTo>
                  <a:lnTo>
                    <a:pt x="1162" y="1463"/>
                  </a:lnTo>
                  <a:lnTo>
                    <a:pt x="1159" y="1456"/>
                  </a:lnTo>
                  <a:lnTo>
                    <a:pt x="1155" y="1449"/>
                  </a:lnTo>
                  <a:close/>
                  <a:moveTo>
                    <a:pt x="2095" y="2006"/>
                  </a:moveTo>
                  <a:lnTo>
                    <a:pt x="2089" y="1999"/>
                  </a:lnTo>
                  <a:lnTo>
                    <a:pt x="2083" y="1992"/>
                  </a:lnTo>
                  <a:lnTo>
                    <a:pt x="2078" y="1985"/>
                  </a:lnTo>
                  <a:lnTo>
                    <a:pt x="2072" y="1978"/>
                  </a:lnTo>
                  <a:lnTo>
                    <a:pt x="2066" y="1971"/>
                  </a:lnTo>
                  <a:lnTo>
                    <a:pt x="2061" y="1964"/>
                  </a:lnTo>
                  <a:lnTo>
                    <a:pt x="2055" y="1957"/>
                  </a:lnTo>
                  <a:lnTo>
                    <a:pt x="2049" y="1953"/>
                  </a:lnTo>
                  <a:lnTo>
                    <a:pt x="2044" y="1946"/>
                  </a:lnTo>
                  <a:lnTo>
                    <a:pt x="2040" y="1939"/>
                  </a:lnTo>
                  <a:lnTo>
                    <a:pt x="2034" y="1932"/>
                  </a:lnTo>
                  <a:lnTo>
                    <a:pt x="2029" y="1925"/>
                  </a:lnTo>
                  <a:lnTo>
                    <a:pt x="2023" y="1918"/>
                  </a:lnTo>
                  <a:lnTo>
                    <a:pt x="2017" y="1913"/>
                  </a:lnTo>
                  <a:lnTo>
                    <a:pt x="2012" y="1906"/>
                  </a:lnTo>
                  <a:lnTo>
                    <a:pt x="2006" y="1899"/>
                  </a:lnTo>
                  <a:lnTo>
                    <a:pt x="2006" y="1904"/>
                  </a:lnTo>
                  <a:lnTo>
                    <a:pt x="2008" y="1908"/>
                  </a:lnTo>
                  <a:lnTo>
                    <a:pt x="2008" y="1913"/>
                  </a:lnTo>
                  <a:lnTo>
                    <a:pt x="2008" y="1918"/>
                  </a:lnTo>
                  <a:lnTo>
                    <a:pt x="2010" y="1925"/>
                  </a:lnTo>
                  <a:lnTo>
                    <a:pt x="2010" y="1929"/>
                  </a:lnTo>
                  <a:lnTo>
                    <a:pt x="2010" y="1934"/>
                  </a:lnTo>
                  <a:lnTo>
                    <a:pt x="2010" y="1936"/>
                  </a:lnTo>
                  <a:lnTo>
                    <a:pt x="2012" y="1941"/>
                  </a:lnTo>
                  <a:lnTo>
                    <a:pt x="2012" y="1946"/>
                  </a:lnTo>
                  <a:lnTo>
                    <a:pt x="2012" y="1950"/>
                  </a:lnTo>
                  <a:lnTo>
                    <a:pt x="2012" y="1955"/>
                  </a:lnTo>
                  <a:lnTo>
                    <a:pt x="2012" y="1960"/>
                  </a:lnTo>
                  <a:lnTo>
                    <a:pt x="2012" y="1964"/>
                  </a:lnTo>
                  <a:lnTo>
                    <a:pt x="2012" y="1969"/>
                  </a:lnTo>
                  <a:lnTo>
                    <a:pt x="2012" y="1974"/>
                  </a:lnTo>
                  <a:lnTo>
                    <a:pt x="2017" y="1974"/>
                  </a:lnTo>
                  <a:lnTo>
                    <a:pt x="2021" y="1976"/>
                  </a:lnTo>
                  <a:lnTo>
                    <a:pt x="2027" y="1978"/>
                  </a:lnTo>
                  <a:lnTo>
                    <a:pt x="2032" y="1981"/>
                  </a:lnTo>
                  <a:lnTo>
                    <a:pt x="2036" y="1983"/>
                  </a:lnTo>
                  <a:lnTo>
                    <a:pt x="2042" y="1985"/>
                  </a:lnTo>
                  <a:lnTo>
                    <a:pt x="2047" y="1985"/>
                  </a:lnTo>
                  <a:lnTo>
                    <a:pt x="2051" y="1988"/>
                  </a:lnTo>
                  <a:lnTo>
                    <a:pt x="2057" y="1990"/>
                  </a:lnTo>
                  <a:lnTo>
                    <a:pt x="2063" y="1992"/>
                  </a:lnTo>
                  <a:lnTo>
                    <a:pt x="2068" y="1995"/>
                  </a:lnTo>
                  <a:lnTo>
                    <a:pt x="2072" y="1997"/>
                  </a:lnTo>
                  <a:lnTo>
                    <a:pt x="2078" y="1999"/>
                  </a:lnTo>
                  <a:lnTo>
                    <a:pt x="2083" y="2002"/>
                  </a:lnTo>
                  <a:lnTo>
                    <a:pt x="2089" y="2004"/>
                  </a:lnTo>
                  <a:lnTo>
                    <a:pt x="2095" y="2006"/>
                  </a:lnTo>
                  <a:close/>
                  <a:moveTo>
                    <a:pt x="1491" y="1738"/>
                  </a:moveTo>
                  <a:lnTo>
                    <a:pt x="1493" y="1743"/>
                  </a:lnTo>
                  <a:lnTo>
                    <a:pt x="1493" y="1745"/>
                  </a:lnTo>
                  <a:lnTo>
                    <a:pt x="1495" y="1750"/>
                  </a:lnTo>
                  <a:lnTo>
                    <a:pt x="1496" y="1755"/>
                  </a:lnTo>
                  <a:lnTo>
                    <a:pt x="1496" y="1757"/>
                  </a:lnTo>
                  <a:lnTo>
                    <a:pt x="1498" y="1762"/>
                  </a:lnTo>
                  <a:lnTo>
                    <a:pt x="1498" y="1766"/>
                  </a:lnTo>
                  <a:lnTo>
                    <a:pt x="1500" y="1769"/>
                  </a:lnTo>
                  <a:lnTo>
                    <a:pt x="1502" y="1773"/>
                  </a:lnTo>
                  <a:lnTo>
                    <a:pt x="1504" y="1776"/>
                  </a:lnTo>
                  <a:lnTo>
                    <a:pt x="1506" y="1778"/>
                  </a:lnTo>
                  <a:lnTo>
                    <a:pt x="1508" y="1783"/>
                  </a:lnTo>
                  <a:lnTo>
                    <a:pt x="1510" y="1785"/>
                  </a:lnTo>
                  <a:lnTo>
                    <a:pt x="1513" y="1787"/>
                  </a:lnTo>
                  <a:lnTo>
                    <a:pt x="1515" y="1790"/>
                  </a:lnTo>
                  <a:lnTo>
                    <a:pt x="1519" y="1792"/>
                  </a:lnTo>
                  <a:lnTo>
                    <a:pt x="1525" y="1794"/>
                  </a:lnTo>
                  <a:lnTo>
                    <a:pt x="1532" y="1797"/>
                  </a:lnTo>
                  <a:lnTo>
                    <a:pt x="1538" y="1797"/>
                  </a:lnTo>
                  <a:lnTo>
                    <a:pt x="1546" y="1797"/>
                  </a:lnTo>
                  <a:lnTo>
                    <a:pt x="1551" y="1797"/>
                  </a:lnTo>
                  <a:lnTo>
                    <a:pt x="1559" y="1794"/>
                  </a:lnTo>
                  <a:lnTo>
                    <a:pt x="1564" y="1792"/>
                  </a:lnTo>
                  <a:lnTo>
                    <a:pt x="1572" y="1790"/>
                  </a:lnTo>
                  <a:lnTo>
                    <a:pt x="1578" y="1787"/>
                  </a:lnTo>
                  <a:lnTo>
                    <a:pt x="1583" y="1783"/>
                  </a:lnTo>
                  <a:lnTo>
                    <a:pt x="1587" y="1778"/>
                  </a:lnTo>
                  <a:lnTo>
                    <a:pt x="1593" y="1776"/>
                  </a:lnTo>
                  <a:lnTo>
                    <a:pt x="1596" y="1771"/>
                  </a:lnTo>
                  <a:lnTo>
                    <a:pt x="1598" y="1766"/>
                  </a:lnTo>
                  <a:lnTo>
                    <a:pt x="1600" y="1762"/>
                  </a:lnTo>
                  <a:lnTo>
                    <a:pt x="1600" y="1757"/>
                  </a:lnTo>
                  <a:lnTo>
                    <a:pt x="1600" y="1755"/>
                  </a:lnTo>
                  <a:lnTo>
                    <a:pt x="1600" y="1752"/>
                  </a:lnTo>
                  <a:lnTo>
                    <a:pt x="1600" y="1750"/>
                  </a:lnTo>
                  <a:lnTo>
                    <a:pt x="1600" y="1748"/>
                  </a:lnTo>
                  <a:lnTo>
                    <a:pt x="1600" y="1745"/>
                  </a:lnTo>
                  <a:lnTo>
                    <a:pt x="1600" y="1743"/>
                  </a:lnTo>
                  <a:lnTo>
                    <a:pt x="1600" y="1741"/>
                  </a:lnTo>
                  <a:lnTo>
                    <a:pt x="1600" y="1738"/>
                  </a:lnTo>
                  <a:lnTo>
                    <a:pt x="1600" y="1736"/>
                  </a:lnTo>
                  <a:lnTo>
                    <a:pt x="1600" y="1734"/>
                  </a:lnTo>
                  <a:lnTo>
                    <a:pt x="1600" y="1729"/>
                  </a:lnTo>
                  <a:lnTo>
                    <a:pt x="1600" y="1727"/>
                  </a:lnTo>
                  <a:lnTo>
                    <a:pt x="1600" y="1724"/>
                  </a:lnTo>
                  <a:lnTo>
                    <a:pt x="1600" y="1722"/>
                  </a:lnTo>
                  <a:lnTo>
                    <a:pt x="1600" y="1720"/>
                  </a:lnTo>
                  <a:lnTo>
                    <a:pt x="1600" y="1717"/>
                  </a:lnTo>
                  <a:lnTo>
                    <a:pt x="1598" y="1717"/>
                  </a:lnTo>
                  <a:lnTo>
                    <a:pt x="1596" y="1717"/>
                  </a:lnTo>
                  <a:lnTo>
                    <a:pt x="1593" y="1717"/>
                  </a:lnTo>
                  <a:lnTo>
                    <a:pt x="1591" y="1717"/>
                  </a:lnTo>
                  <a:lnTo>
                    <a:pt x="1589" y="1717"/>
                  </a:lnTo>
                  <a:lnTo>
                    <a:pt x="1587" y="1717"/>
                  </a:lnTo>
                  <a:lnTo>
                    <a:pt x="1583" y="1717"/>
                  </a:lnTo>
                  <a:lnTo>
                    <a:pt x="1581" y="1717"/>
                  </a:lnTo>
                  <a:lnTo>
                    <a:pt x="1579" y="1717"/>
                  </a:lnTo>
                  <a:lnTo>
                    <a:pt x="1576" y="1717"/>
                  </a:lnTo>
                  <a:lnTo>
                    <a:pt x="1574" y="1717"/>
                  </a:lnTo>
                  <a:lnTo>
                    <a:pt x="1572" y="1717"/>
                  </a:lnTo>
                  <a:lnTo>
                    <a:pt x="1568" y="1717"/>
                  </a:lnTo>
                  <a:lnTo>
                    <a:pt x="1566" y="1717"/>
                  </a:lnTo>
                  <a:lnTo>
                    <a:pt x="1562" y="1717"/>
                  </a:lnTo>
                  <a:lnTo>
                    <a:pt x="1561" y="1717"/>
                  </a:lnTo>
                  <a:lnTo>
                    <a:pt x="1555" y="1717"/>
                  </a:lnTo>
                  <a:lnTo>
                    <a:pt x="1551" y="1720"/>
                  </a:lnTo>
                  <a:lnTo>
                    <a:pt x="1546" y="1720"/>
                  </a:lnTo>
                  <a:lnTo>
                    <a:pt x="1542" y="1720"/>
                  </a:lnTo>
                  <a:lnTo>
                    <a:pt x="1538" y="1720"/>
                  </a:lnTo>
                  <a:lnTo>
                    <a:pt x="1532" y="1722"/>
                  </a:lnTo>
                  <a:lnTo>
                    <a:pt x="1529" y="1722"/>
                  </a:lnTo>
                  <a:lnTo>
                    <a:pt x="1525" y="1724"/>
                  </a:lnTo>
                  <a:lnTo>
                    <a:pt x="1521" y="1724"/>
                  </a:lnTo>
                  <a:lnTo>
                    <a:pt x="1515" y="1727"/>
                  </a:lnTo>
                  <a:lnTo>
                    <a:pt x="1512" y="1729"/>
                  </a:lnTo>
                  <a:lnTo>
                    <a:pt x="1508" y="1729"/>
                  </a:lnTo>
                  <a:lnTo>
                    <a:pt x="1504" y="1731"/>
                  </a:lnTo>
                  <a:lnTo>
                    <a:pt x="1500" y="1734"/>
                  </a:lnTo>
                  <a:lnTo>
                    <a:pt x="1495" y="1736"/>
                  </a:lnTo>
                  <a:lnTo>
                    <a:pt x="1491" y="1738"/>
                  </a:lnTo>
                  <a:close/>
                  <a:moveTo>
                    <a:pt x="1361" y="1950"/>
                  </a:moveTo>
                  <a:lnTo>
                    <a:pt x="1323" y="2002"/>
                  </a:lnTo>
                  <a:lnTo>
                    <a:pt x="1276" y="1943"/>
                  </a:lnTo>
                  <a:lnTo>
                    <a:pt x="1323" y="1876"/>
                  </a:lnTo>
                  <a:lnTo>
                    <a:pt x="1361" y="1915"/>
                  </a:lnTo>
                  <a:lnTo>
                    <a:pt x="1395" y="1862"/>
                  </a:lnTo>
                  <a:lnTo>
                    <a:pt x="1444" y="1915"/>
                  </a:lnTo>
                  <a:lnTo>
                    <a:pt x="1395" y="1992"/>
                  </a:lnTo>
                  <a:lnTo>
                    <a:pt x="1361" y="1950"/>
                  </a:lnTo>
                  <a:close/>
                  <a:moveTo>
                    <a:pt x="1895" y="1105"/>
                  </a:moveTo>
                  <a:lnTo>
                    <a:pt x="1880" y="1093"/>
                  </a:lnTo>
                  <a:lnTo>
                    <a:pt x="1866" y="1081"/>
                  </a:lnTo>
                  <a:lnTo>
                    <a:pt x="1853" y="1067"/>
                  </a:lnTo>
                  <a:lnTo>
                    <a:pt x="1842" y="1056"/>
                  </a:lnTo>
                  <a:lnTo>
                    <a:pt x="1829" y="1044"/>
                  </a:lnTo>
                  <a:lnTo>
                    <a:pt x="1817" y="1035"/>
                  </a:lnTo>
                  <a:lnTo>
                    <a:pt x="1806" y="1023"/>
                  </a:lnTo>
                  <a:lnTo>
                    <a:pt x="1796" y="1011"/>
                  </a:lnTo>
                  <a:lnTo>
                    <a:pt x="1787" y="1002"/>
                  </a:lnTo>
                  <a:lnTo>
                    <a:pt x="1778" y="993"/>
                  </a:lnTo>
                  <a:lnTo>
                    <a:pt x="1768" y="981"/>
                  </a:lnTo>
                  <a:lnTo>
                    <a:pt x="1761" y="972"/>
                  </a:lnTo>
                  <a:lnTo>
                    <a:pt x="1755" y="962"/>
                  </a:lnTo>
                  <a:lnTo>
                    <a:pt x="1747" y="953"/>
                  </a:lnTo>
                  <a:lnTo>
                    <a:pt x="1742" y="944"/>
                  </a:lnTo>
                  <a:lnTo>
                    <a:pt x="1738" y="937"/>
                  </a:lnTo>
                  <a:lnTo>
                    <a:pt x="1740" y="951"/>
                  </a:lnTo>
                  <a:lnTo>
                    <a:pt x="1742" y="965"/>
                  </a:lnTo>
                  <a:lnTo>
                    <a:pt x="1744" y="979"/>
                  </a:lnTo>
                  <a:lnTo>
                    <a:pt x="1746" y="993"/>
                  </a:lnTo>
                  <a:lnTo>
                    <a:pt x="1747" y="1007"/>
                  </a:lnTo>
                  <a:lnTo>
                    <a:pt x="1747" y="1021"/>
                  </a:lnTo>
                  <a:lnTo>
                    <a:pt x="1749" y="1035"/>
                  </a:lnTo>
                  <a:lnTo>
                    <a:pt x="1751" y="1049"/>
                  </a:lnTo>
                  <a:lnTo>
                    <a:pt x="1753" y="1063"/>
                  </a:lnTo>
                  <a:lnTo>
                    <a:pt x="1755" y="1074"/>
                  </a:lnTo>
                  <a:lnTo>
                    <a:pt x="1757" y="1088"/>
                  </a:lnTo>
                  <a:lnTo>
                    <a:pt x="1757" y="1102"/>
                  </a:lnTo>
                  <a:lnTo>
                    <a:pt x="1759" y="1114"/>
                  </a:lnTo>
                  <a:lnTo>
                    <a:pt x="1761" y="1128"/>
                  </a:lnTo>
                  <a:lnTo>
                    <a:pt x="1761" y="1140"/>
                  </a:lnTo>
                  <a:lnTo>
                    <a:pt x="1763" y="1151"/>
                  </a:lnTo>
                  <a:lnTo>
                    <a:pt x="1774" y="1165"/>
                  </a:lnTo>
                  <a:lnTo>
                    <a:pt x="1787" y="1177"/>
                  </a:lnTo>
                  <a:lnTo>
                    <a:pt x="1798" y="1188"/>
                  </a:lnTo>
                  <a:lnTo>
                    <a:pt x="1810" y="1202"/>
                  </a:lnTo>
                  <a:lnTo>
                    <a:pt x="1821" y="1214"/>
                  </a:lnTo>
                  <a:lnTo>
                    <a:pt x="1832" y="1228"/>
                  </a:lnTo>
                  <a:lnTo>
                    <a:pt x="1844" y="1240"/>
                  </a:lnTo>
                  <a:lnTo>
                    <a:pt x="1855" y="1254"/>
                  </a:lnTo>
                  <a:lnTo>
                    <a:pt x="1864" y="1265"/>
                  </a:lnTo>
                  <a:lnTo>
                    <a:pt x="1876" y="1279"/>
                  </a:lnTo>
                  <a:lnTo>
                    <a:pt x="1885" y="1291"/>
                  </a:lnTo>
                  <a:lnTo>
                    <a:pt x="1895" y="1305"/>
                  </a:lnTo>
                  <a:lnTo>
                    <a:pt x="1902" y="1317"/>
                  </a:lnTo>
                  <a:lnTo>
                    <a:pt x="1912" y="1331"/>
                  </a:lnTo>
                  <a:lnTo>
                    <a:pt x="1919" y="1342"/>
                  </a:lnTo>
                  <a:lnTo>
                    <a:pt x="1925" y="1356"/>
                  </a:lnTo>
                  <a:lnTo>
                    <a:pt x="1923" y="1340"/>
                  </a:lnTo>
                  <a:lnTo>
                    <a:pt x="1921" y="1326"/>
                  </a:lnTo>
                  <a:lnTo>
                    <a:pt x="1919" y="1310"/>
                  </a:lnTo>
                  <a:lnTo>
                    <a:pt x="1917" y="1296"/>
                  </a:lnTo>
                  <a:lnTo>
                    <a:pt x="1915" y="1279"/>
                  </a:lnTo>
                  <a:lnTo>
                    <a:pt x="1913" y="1263"/>
                  </a:lnTo>
                  <a:lnTo>
                    <a:pt x="1912" y="1249"/>
                  </a:lnTo>
                  <a:lnTo>
                    <a:pt x="1910" y="1233"/>
                  </a:lnTo>
                  <a:lnTo>
                    <a:pt x="1908" y="1216"/>
                  </a:lnTo>
                  <a:lnTo>
                    <a:pt x="1906" y="1200"/>
                  </a:lnTo>
                  <a:lnTo>
                    <a:pt x="1904" y="1184"/>
                  </a:lnTo>
                  <a:lnTo>
                    <a:pt x="1902" y="1170"/>
                  </a:lnTo>
                  <a:lnTo>
                    <a:pt x="1900" y="1153"/>
                  </a:lnTo>
                  <a:lnTo>
                    <a:pt x="1898" y="1137"/>
                  </a:lnTo>
                  <a:lnTo>
                    <a:pt x="1897" y="1121"/>
                  </a:lnTo>
                  <a:lnTo>
                    <a:pt x="1895" y="1105"/>
                  </a:lnTo>
                  <a:close/>
                  <a:moveTo>
                    <a:pt x="1840" y="650"/>
                  </a:moveTo>
                  <a:lnTo>
                    <a:pt x="1834" y="664"/>
                  </a:lnTo>
                  <a:lnTo>
                    <a:pt x="1829" y="676"/>
                  </a:lnTo>
                  <a:lnTo>
                    <a:pt x="1821" y="690"/>
                  </a:lnTo>
                  <a:lnTo>
                    <a:pt x="1815" y="704"/>
                  </a:lnTo>
                  <a:lnTo>
                    <a:pt x="1808" y="715"/>
                  </a:lnTo>
                  <a:lnTo>
                    <a:pt x="1802" y="729"/>
                  </a:lnTo>
                  <a:lnTo>
                    <a:pt x="1795" y="743"/>
                  </a:lnTo>
                  <a:lnTo>
                    <a:pt x="1791" y="757"/>
                  </a:lnTo>
                  <a:lnTo>
                    <a:pt x="1785" y="771"/>
                  </a:lnTo>
                  <a:lnTo>
                    <a:pt x="1781" y="783"/>
                  </a:lnTo>
                  <a:lnTo>
                    <a:pt x="1778" y="797"/>
                  </a:lnTo>
                  <a:lnTo>
                    <a:pt x="1776" y="811"/>
                  </a:lnTo>
                  <a:lnTo>
                    <a:pt x="1776" y="823"/>
                  </a:lnTo>
                  <a:lnTo>
                    <a:pt x="1776" y="834"/>
                  </a:lnTo>
                  <a:lnTo>
                    <a:pt x="1778" y="846"/>
                  </a:lnTo>
                  <a:lnTo>
                    <a:pt x="1781" y="855"/>
                  </a:lnTo>
                  <a:lnTo>
                    <a:pt x="1783" y="860"/>
                  </a:lnTo>
                  <a:lnTo>
                    <a:pt x="1787" y="865"/>
                  </a:lnTo>
                  <a:lnTo>
                    <a:pt x="1789" y="872"/>
                  </a:lnTo>
                  <a:lnTo>
                    <a:pt x="1793" y="876"/>
                  </a:lnTo>
                  <a:lnTo>
                    <a:pt x="1798" y="883"/>
                  </a:lnTo>
                  <a:lnTo>
                    <a:pt x="1802" y="888"/>
                  </a:lnTo>
                  <a:lnTo>
                    <a:pt x="1808" y="895"/>
                  </a:lnTo>
                  <a:lnTo>
                    <a:pt x="1815" y="899"/>
                  </a:lnTo>
                  <a:lnTo>
                    <a:pt x="1821" y="906"/>
                  </a:lnTo>
                  <a:lnTo>
                    <a:pt x="1829" y="913"/>
                  </a:lnTo>
                  <a:lnTo>
                    <a:pt x="1836" y="920"/>
                  </a:lnTo>
                  <a:lnTo>
                    <a:pt x="1844" y="927"/>
                  </a:lnTo>
                  <a:lnTo>
                    <a:pt x="1851" y="934"/>
                  </a:lnTo>
                  <a:lnTo>
                    <a:pt x="1861" y="944"/>
                  </a:lnTo>
                  <a:lnTo>
                    <a:pt x="1868" y="951"/>
                  </a:lnTo>
                  <a:lnTo>
                    <a:pt x="1878" y="960"/>
                  </a:lnTo>
                  <a:lnTo>
                    <a:pt x="1876" y="939"/>
                  </a:lnTo>
                  <a:lnTo>
                    <a:pt x="1874" y="920"/>
                  </a:lnTo>
                  <a:lnTo>
                    <a:pt x="1872" y="902"/>
                  </a:lnTo>
                  <a:lnTo>
                    <a:pt x="1868" y="881"/>
                  </a:lnTo>
                  <a:lnTo>
                    <a:pt x="1866" y="862"/>
                  </a:lnTo>
                  <a:lnTo>
                    <a:pt x="1864" y="844"/>
                  </a:lnTo>
                  <a:lnTo>
                    <a:pt x="1863" y="823"/>
                  </a:lnTo>
                  <a:lnTo>
                    <a:pt x="1859" y="804"/>
                  </a:lnTo>
                  <a:lnTo>
                    <a:pt x="1857" y="785"/>
                  </a:lnTo>
                  <a:lnTo>
                    <a:pt x="1855" y="764"/>
                  </a:lnTo>
                  <a:lnTo>
                    <a:pt x="1853" y="746"/>
                  </a:lnTo>
                  <a:lnTo>
                    <a:pt x="1849" y="727"/>
                  </a:lnTo>
                  <a:lnTo>
                    <a:pt x="1847" y="708"/>
                  </a:lnTo>
                  <a:lnTo>
                    <a:pt x="1846" y="690"/>
                  </a:lnTo>
                  <a:lnTo>
                    <a:pt x="1844" y="669"/>
                  </a:lnTo>
                  <a:lnTo>
                    <a:pt x="1840" y="650"/>
                  </a:lnTo>
                  <a:close/>
                  <a:moveTo>
                    <a:pt x="2353" y="1974"/>
                  </a:moveTo>
                  <a:lnTo>
                    <a:pt x="2359" y="1955"/>
                  </a:lnTo>
                  <a:lnTo>
                    <a:pt x="2365" y="1939"/>
                  </a:lnTo>
                  <a:lnTo>
                    <a:pt x="2370" y="1920"/>
                  </a:lnTo>
                  <a:lnTo>
                    <a:pt x="2374" y="1904"/>
                  </a:lnTo>
                  <a:lnTo>
                    <a:pt x="2378" y="1885"/>
                  </a:lnTo>
                  <a:lnTo>
                    <a:pt x="2381" y="1869"/>
                  </a:lnTo>
                  <a:lnTo>
                    <a:pt x="2385" y="1853"/>
                  </a:lnTo>
                  <a:lnTo>
                    <a:pt x="2387" y="1836"/>
                  </a:lnTo>
                  <a:lnTo>
                    <a:pt x="2391" y="1820"/>
                  </a:lnTo>
                  <a:lnTo>
                    <a:pt x="2391" y="1806"/>
                  </a:lnTo>
                  <a:lnTo>
                    <a:pt x="2393" y="1792"/>
                  </a:lnTo>
                  <a:lnTo>
                    <a:pt x="2393" y="1780"/>
                  </a:lnTo>
                  <a:lnTo>
                    <a:pt x="2393" y="1766"/>
                  </a:lnTo>
                  <a:lnTo>
                    <a:pt x="2393" y="1757"/>
                  </a:lnTo>
                  <a:lnTo>
                    <a:pt x="2391" y="1745"/>
                  </a:lnTo>
                  <a:lnTo>
                    <a:pt x="2391" y="1738"/>
                  </a:lnTo>
                  <a:lnTo>
                    <a:pt x="2380" y="1692"/>
                  </a:lnTo>
                  <a:lnTo>
                    <a:pt x="2365" y="1645"/>
                  </a:lnTo>
                  <a:lnTo>
                    <a:pt x="2346" y="1603"/>
                  </a:lnTo>
                  <a:lnTo>
                    <a:pt x="2323" y="1559"/>
                  </a:lnTo>
                  <a:lnTo>
                    <a:pt x="2298" y="1519"/>
                  </a:lnTo>
                  <a:lnTo>
                    <a:pt x="2272" y="1477"/>
                  </a:lnTo>
                  <a:lnTo>
                    <a:pt x="2242" y="1440"/>
                  </a:lnTo>
                  <a:lnTo>
                    <a:pt x="2212" y="1400"/>
                  </a:lnTo>
                  <a:lnTo>
                    <a:pt x="2178" y="1366"/>
                  </a:lnTo>
                  <a:lnTo>
                    <a:pt x="2144" y="1331"/>
                  </a:lnTo>
                  <a:lnTo>
                    <a:pt x="2110" y="1296"/>
                  </a:lnTo>
                  <a:lnTo>
                    <a:pt x="2076" y="1261"/>
                  </a:lnTo>
                  <a:lnTo>
                    <a:pt x="2040" y="1230"/>
                  </a:lnTo>
                  <a:lnTo>
                    <a:pt x="2006" y="1198"/>
                  </a:lnTo>
                  <a:lnTo>
                    <a:pt x="1970" y="1170"/>
                  </a:lnTo>
                  <a:lnTo>
                    <a:pt x="1938" y="1140"/>
                  </a:lnTo>
                  <a:lnTo>
                    <a:pt x="1938" y="1149"/>
                  </a:lnTo>
                  <a:lnTo>
                    <a:pt x="1940" y="1158"/>
                  </a:lnTo>
                  <a:lnTo>
                    <a:pt x="1940" y="1167"/>
                  </a:lnTo>
                  <a:lnTo>
                    <a:pt x="1942" y="1177"/>
                  </a:lnTo>
                  <a:lnTo>
                    <a:pt x="1942" y="1184"/>
                  </a:lnTo>
                  <a:lnTo>
                    <a:pt x="1944" y="1191"/>
                  </a:lnTo>
                  <a:lnTo>
                    <a:pt x="1944" y="1200"/>
                  </a:lnTo>
                  <a:lnTo>
                    <a:pt x="1946" y="1207"/>
                  </a:lnTo>
                  <a:lnTo>
                    <a:pt x="1946" y="1214"/>
                  </a:lnTo>
                  <a:lnTo>
                    <a:pt x="1946" y="1221"/>
                  </a:lnTo>
                  <a:lnTo>
                    <a:pt x="1947" y="1226"/>
                  </a:lnTo>
                  <a:lnTo>
                    <a:pt x="1947" y="1233"/>
                  </a:lnTo>
                  <a:lnTo>
                    <a:pt x="1947" y="1237"/>
                  </a:lnTo>
                  <a:lnTo>
                    <a:pt x="1949" y="1242"/>
                  </a:lnTo>
                  <a:lnTo>
                    <a:pt x="1949" y="1247"/>
                  </a:lnTo>
                  <a:lnTo>
                    <a:pt x="1949" y="1251"/>
                  </a:lnTo>
                  <a:lnTo>
                    <a:pt x="1951" y="1268"/>
                  </a:lnTo>
                  <a:lnTo>
                    <a:pt x="1953" y="1286"/>
                  </a:lnTo>
                  <a:lnTo>
                    <a:pt x="1955" y="1303"/>
                  </a:lnTo>
                  <a:lnTo>
                    <a:pt x="1957" y="1319"/>
                  </a:lnTo>
                  <a:lnTo>
                    <a:pt x="1959" y="1338"/>
                  </a:lnTo>
                  <a:lnTo>
                    <a:pt x="1961" y="1354"/>
                  </a:lnTo>
                  <a:lnTo>
                    <a:pt x="1963" y="1373"/>
                  </a:lnTo>
                  <a:lnTo>
                    <a:pt x="1964" y="1389"/>
                  </a:lnTo>
                  <a:lnTo>
                    <a:pt x="1966" y="1407"/>
                  </a:lnTo>
                  <a:lnTo>
                    <a:pt x="1968" y="1424"/>
                  </a:lnTo>
                  <a:lnTo>
                    <a:pt x="1970" y="1442"/>
                  </a:lnTo>
                  <a:lnTo>
                    <a:pt x="1972" y="1459"/>
                  </a:lnTo>
                  <a:lnTo>
                    <a:pt x="1972" y="1477"/>
                  </a:lnTo>
                  <a:lnTo>
                    <a:pt x="1974" y="1494"/>
                  </a:lnTo>
                  <a:lnTo>
                    <a:pt x="1976" y="1512"/>
                  </a:lnTo>
                  <a:lnTo>
                    <a:pt x="1978" y="1529"/>
                  </a:lnTo>
                  <a:lnTo>
                    <a:pt x="2004" y="1554"/>
                  </a:lnTo>
                  <a:lnTo>
                    <a:pt x="2030" y="1580"/>
                  </a:lnTo>
                  <a:lnTo>
                    <a:pt x="2055" y="1606"/>
                  </a:lnTo>
                  <a:lnTo>
                    <a:pt x="2080" y="1634"/>
                  </a:lnTo>
                  <a:lnTo>
                    <a:pt x="2104" y="1659"/>
                  </a:lnTo>
                  <a:lnTo>
                    <a:pt x="2129" y="1687"/>
                  </a:lnTo>
                  <a:lnTo>
                    <a:pt x="2151" y="1715"/>
                  </a:lnTo>
                  <a:lnTo>
                    <a:pt x="2176" y="1743"/>
                  </a:lnTo>
                  <a:lnTo>
                    <a:pt x="2198" y="1773"/>
                  </a:lnTo>
                  <a:lnTo>
                    <a:pt x="2221" y="1801"/>
                  </a:lnTo>
                  <a:lnTo>
                    <a:pt x="2244" y="1829"/>
                  </a:lnTo>
                  <a:lnTo>
                    <a:pt x="2264" y="1860"/>
                  </a:lnTo>
                  <a:lnTo>
                    <a:pt x="2287" y="1888"/>
                  </a:lnTo>
                  <a:lnTo>
                    <a:pt x="2310" y="1915"/>
                  </a:lnTo>
                  <a:lnTo>
                    <a:pt x="2331" y="1943"/>
                  </a:lnTo>
                  <a:lnTo>
                    <a:pt x="2353" y="1974"/>
                  </a:lnTo>
                  <a:close/>
                  <a:moveTo>
                    <a:pt x="2281" y="2100"/>
                  </a:moveTo>
                  <a:lnTo>
                    <a:pt x="2283" y="2097"/>
                  </a:lnTo>
                  <a:lnTo>
                    <a:pt x="2285" y="2095"/>
                  </a:lnTo>
                  <a:lnTo>
                    <a:pt x="2285" y="2093"/>
                  </a:lnTo>
                  <a:lnTo>
                    <a:pt x="2287" y="2090"/>
                  </a:lnTo>
                  <a:lnTo>
                    <a:pt x="2289" y="2088"/>
                  </a:lnTo>
                  <a:lnTo>
                    <a:pt x="2291" y="2088"/>
                  </a:lnTo>
                  <a:lnTo>
                    <a:pt x="2293" y="2086"/>
                  </a:lnTo>
                  <a:lnTo>
                    <a:pt x="2295" y="2083"/>
                  </a:lnTo>
                  <a:lnTo>
                    <a:pt x="2297" y="2081"/>
                  </a:lnTo>
                  <a:lnTo>
                    <a:pt x="2298" y="2079"/>
                  </a:lnTo>
                  <a:lnTo>
                    <a:pt x="2300" y="2076"/>
                  </a:lnTo>
                  <a:lnTo>
                    <a:pt x="2302" y="2074"/>
                  </a:lnTo>
                  <a:lnTo>
                    <a:pt x="2304" y="2072"/>
                  </a:lnTo>
                  <a:lnTo>
                    <a:pt x="2306" y="2069"/>
                  </a:lnTo>
                  <a:lnTo>
                    <a:pt x="2308" y="2067"/>
                  </a:lnTo>
                  <a:lnTo>
                    <a:pt x="2310" y="2065"/>
                  </a:lnTo>
                  <a:lnTo>
                    <a:pt x="2293" y="2044"/>
                  </a:lnTo>
                  <a:lnTo>
                    <a:pt x="2276" y="2023"/>
                  </a:lnTo>
                  <a:lnTo>
                    <a:pt x="2259" y="1999"/>
                  </a:lnTo>
                  <a:lnTo>
                    <a:pt x="2242" y="1976"/>
                  </a:lnTo>
                  <a:lnTo>
                    <a:pt x="2223" y="1953"/>
                  </a:lnTo>
                  <a:lnTo>
                    <a:pt x="2204" y="1927"/>
                  </a:lnTo>
                  <a:lnTo>
                    <a:pt x="2185" y="1904"/>
                  </a:lnTo>
                  <a:lnTo>
                    <a:pt x="2164" y="1878"/>
                  </a:lnTo>
                  <a:lnTo>
                    <a:pt x="2146" y="1853"/>
                  </a:lnTo>
                  <a:lnTo>
                    <a:pt x="2125" y="1827"/>
                  </a:lnTo>
                  <a:lnTo>
                    <a:pt x="2102" y="1801"/>
                  </a:lnTo>
                  <a:lnTo>
                    <a:pt x="2081" y="1776"/>
                  </a:lnTo>
                  <a:lnTo>
                    <a:pt x="2059" y="1750"/>
                  </a:lnTo>
                  <a:lnTo>
                    <a:pt x="2036" y="1727"/>
                  </a:lnTo>
                  <a:lnTo>
                    <a:pt x="2014" y="1701"/>
                  </a:lnTo>
                  <a:lnTo>
                    <a:pt x="1991" y="1675"/>
                  </a:lnTo>
                  <a:lnTo>
                    <a:pt x="1991" y="1682"/>
                  </a:lnTo>
                  <a:lnTo>
                    <a:pt x="1991" y="1687"/>
                  </a:lnTo>
                  <a:lnTo>
                    <a:pt x="1993" y="1694"/>
                  </a:lnTo>
                  <a:lnTo>
                    <a:pt x="1993" y="1699"/>
                  </a:lnTo>
                  <a:lnTo>
                    <a:pt x="1993" y="1706"/>
                  </a:lnTo>
                  <a:lnTo>
                    <a:pt x="1995" y="1710"/>
                  </a:lnTo>
                  <a:lnTo>
                    <a:pt x="1995" y="1717"/>
                  </a:lnTo>
                  <a:lnTo>
                    <a:pt x="1995" y="1722"/>
                  </a:lnTo>
                  <a:lnTo>
                    <a:pt x="1997" y="1729"/>
                  </a:lnTo>
                  <a:lnTo>
                    <a:pt x="1997" y="1734"/>
                  </a:lnTo>
                  <a:lnTo>
                    <a:pt x="1997" y="1741"/>
                  </a:lnTo>
                  <a:lnTo>
                    <a:pt x="1998" y="1745"/>
                  </a:lnTo>
                  <a:lnTo>
                    <a:pt x="1998" y="1750"/>
                  </a:lnTo>
                  <a:lnTo>
                    <a:pt x="1998" y="1757"/>
                  </a:lnTo>
                  <a:lnTo>
                    <a:pt x="2000" y="1762"/>
                  </a:lnTo>
                  <a:lnTo>
                    <a:pt x="2000" y="1769"/>
                  </a:lnTo>
                  <a:lnTo>
                    <a:pt x="2021" y="1790"/>
                  </a:lnTo>
                  <a:lnTo>
                    <a:pt x="2040" y="1808"/>
                  </a:lnTo>
                  <a:lnTo>
                    <a:pt x="2059" y="1829"/>
                  </a:lnTo>
                  <a:lnTo>
                    <a:pt x="2078" y="1850"/>
                  </a:lnTo>
                  <a:lnTo>
                    <a:pt x="2097" y="1871"/>
                  </a:lnTo>
                  <a:lnTo>
                    <a:pt x="2115" y="1892"/>
                  </a:lnTo>
                  <a:lnTo>
                    <a:pt x="2134" y="1913"/>
                  </a:lnTo>
                  <a:lnTo>
                    <a:pt x="2151" y="1936"/>
                  </a:lnTo>
                  <a:lnTo>
                    <a:pt x="2168" y="1957"/>
                  </a:lnTo>
                  <a:lnTo>
                    <a:pt x="2185" y="1978"/>
                  </a:lnTo>
                  <a:lnTo>
                    <a:pt x="2202" y="1999"/>
                  </a:lnTo>
                  <a:lnTo>
                    <a:pt x="2217" y="2020"/>
                  </a:lnTo>
                  <a:lnTo>
                    <a:pt x="2234" y="2039"/>
                  </a:lnTo>
                  <a:lnTo>
                    <a:pt x="2249" y="2060"/>
                  </a:lnTo>
                  <a:lnTo>
                    <a:pt x="2266" y="2081"/>
                  </a:lnTo>
                  <a:lnTo>
                    <a:pt x="2281" y="2100"/>
                  </a:lnTo>
                  <a:close/>
                  <a:moveTo>
                    <a:pt x="1596" y="1226"/>
                  </a:moveTo>
                  <a:lnTo>
                    <a:pt x="1606" y="1233"/>
                  </a:lnTo>
                  <a:lnTo>
                    <a:pt x="1613" y="1240"/>
                  </a:lnTo>
                  <a:lnTo>
                    <a:pt x="1623" y="1247"/>
                  </a:lnTo>
                  <a:lnTo>
                    <a:pt x="1630" y="1256"/>
                  </a:lnTo>
                  <a:lnTo>
                    <a:pt x="1640" y="1263"/>
                  </a:lnTo>
                  <a:lnTo>
                    <a:pt x="1647" y="1270"/>
                  </a:lnTo>
                  <a:lnTo>
                    <a:pt x="1657" y="1277"/>
                  </a:lnTo>
                  <a:lnTo>
                    <a:pt x="1664" y="1286"/>
                  </a:lnTo>
                  <a:lnTo>
                    <a:pt x="1674" y="1293"/>
                  </a:lnTo>
                  <a:lnTo>
                    <a:pt x="1681" y="1303"/>
                  </a:lnTo>
                  <a:lnTo>
                    <a:pt x="1691" y="1310"/>
                  </a:lnTo>
                  <a:lnTo>
                    <a:pt x="1698" y="1319"/>
                  </a:lnTo>
                  <a:lnTo>
                    <a:pt x="1706" y="1326"/>
                  </a:lnTo>
                  <a:lnTo>
                    <a:pt x="1713" y="1335"/>
                  </a:lnTo>
                  <a:lnTo>
                    <a:pt x="1721" y="1345"/>
                  </a:lnTo>
                  <a:lnTo>
                    <a:pt x="1729" y="1352"/>
                  </a:lnTo>
                  <a:lnTo>
                    <a:pt x="1730" y="1354"/>
                  </a:lnTo>
                  <a:lnTo>
                    <a:pt x="1732" y="1354"/>
                  </a:lnTo>
                  <a:lnTo>
                    <a:pt x="1734" y="1354"/>
                  </a:lnTo>
                  <a:lnTo>
                    <a:pt x="1734" y="1356"/>
                  </a:lnTo>
                  <a:lnTo>
                    <a:pt x="1736" y="1356"/>
                  </a:lnTo>
                  <a:lnTo>
                    <a:pt x="1738" y="1356"/>
                  </a:lnTo>
                  <a:lnTo>
                    <a:pt x="1740" y="1359"/>
                  </a:lnTo>
                  <a:lnTo>
                    <a:pt x="1742" y="1359"/>
                  </a:lnTo>
                  <a:lnTo>
                    <a:pt x="1744" y="1359"/>
                  </a:lnTo>
                  <a:lnTo>
                    <a:pt x="1744" y="1361"/>
                  </a:lnTo>
                  <a:lnTo>
                    <a:pt x="1744" y="1354"/>
                  </a:lnTo>
                  <a:lnTo>
                    <a:pt x="1744" y="1347"/>
                  </a:lnTo>
                  <a:lnTo>
                    <a:pt x="1742" y="1340"/>
                  </a:lnTo>
                  <a:lnTo>
                    <a:pt x="1742" y="1333"/>
                  </a:lnTo>
                  <a:lnTo>
                    <a:pt x="1740" y="1326"/>
                  </a:lnTo>
                  <a:lnTo>
                    <a:pt x="1740" y="1319"/>
                  </a:lnTo>
                  <a:lnTo>
                    <a:pt x="1738" y="1312"/>
                  </a:lnTo>
                  <a:lnTo>
                    <a:pt x="1738" y="1305"/>
                  </a:lnTo>
                  <a:lnTo>
                    <a:pt x="1736" y="1298"/>
                  </a:lnTo>
                  <a:lnTo>
                    <a:pt x="1736" y="1293"/>
                  </a:lnTo>
                  <a:lnTo>
                    <a:pt x="1736" y="1286"/>
                  </a:lnTo>
                  <a:lnTo>
                    <a:pt x="1734" y="1279"/>
                  </a:lnTo>
                  <a:lnTo>
                    <a:pt x="1734" y="1272"/>
                  </a:lnTo>
                  <a:lnTo>
                    <a:pt x="1732" y="1265"/>
                  </a:lnTo>
                  <a:lnTo>
                    <a:pt x="1732" y="1258"/>
                  </a:lnTo>
                  <a:lnTo>
                    <a:pt x="1732" y="1251"/>
                  </a:lnTo>
                  <a:lnTo>
                    <a:pt x="1721" y="1240"/>
                  </a:lnTo>
                  <a:lnTo>
                    <a:pt x="1710" y="1228"/>
                  </a:lnTo>
                  <a:lnTo>
                    <a:pt x="1698" y="1216"/>
                  </a:lnTo>
                  <a:lnTo>
                    <a:pt x="1687" y="1205"/>
                  </a:lnTo>
                  <a:lnTo>
                    <a:pt x="1676" y="1193"/>
                  </a:lnTo>
                  <a:lnTo>
                    <a:pt x="1666" y="1181"/>
                  </a:lnTo>
                  <a:lnTo>
                    <a:pt x="1655" y="1170"/>
                  </a:lnTo>
                  <a:lnTo>
                    <a:pt x="1646" y="1160"/>
                  </a:lnTo>
                  <a:lnTo>
                    <a:pt x="1636" y="1149"/>
                  </a:lnTo>
                  <a:lnTo>
                    <a:pt x="1627" y="1140"/>
                  </a:lnTo>
                  <a:lnTo>
                    <a:pt x="1617" y="1128"/>
                  </a:lnTo>
                  <a:lnTo>
                    <a:pt x="1610" y="1119"/>
                  </a:lnTo>
                  <a:lnTo>
                    <a:pt x="1600" y="1107"/>
                  </a:lnTo>
                  <a:lnTo>
                    <a:pt x="1595" y="1098"/>
                  </a:lnTo>
                  <a:lnTo>
                    <a:pt x="1587" y="1088"/>
                  </a:lnTo>
                  <a:lnTo>
                    <a:pt x="1581" y="1079"/>
                  </a:lnTo>
                  <a:lnTo>
                    <a:pt x="1583" y="1088"/>
                  </a:lnTo>
                  <a:lnTo>
                    <a:pt x="1583" y="1095"/>
                  </a:lnTo>
                  <a:lnTo>
                    <a:pt x="1583" y="1105"/>
                  </a:lnTo>
                  <a:lnTo>
                    <a:pt x="1585" y="1114"/>
                  </a:lnTo>
                  <a:lnTo>
                    <a:pt x="1585" y="1123"/>
                  </a:lnTo>
                  <a:lnTo>
                    <a:pt x="1587" y="1133"/>
                  </a:lnTo>
                  <a:lnTo>
                    <a:pt x="1587" y="1142"/>
                  </a:lnTo>
                  <a:lnTo>
                    <a:pt x="1589" y="1151"/>
                  </a:lnTo>
                  <a:lnTo>
                    <a:pt x="1589" y="1160"/>
                  </a:lnTo>
                  <a:lnTo>
                    <a:pt x="1591" y="1170"/>
                  </a:lnTo>
                  <a:lnTo>
                    <a:pt x="1591" y="1179"/>
                  </a:lnTo>
                  <a:lnTo>
                    <a:pt x="1593" y="1188"/>
                  </a:lnTo>
                  <a:lnTo>
                    <a:pt x="1595" y="1198"/>
                  </a:lnTo>
                  <a:lnTo>
                    <a:pt x="1595" y="1207"/>
                  </a:lnTo>
                  <a:lnTo>
                    <a:pt x="1596" y="1216"/>
                  </a:lnTo>
                  <a:lnTo>
                    <a:pt x="1596" y="1226"/>
                  </a:lnTo>
                  <a:close/>
                  <a:moveTo>
                    <a:pt x="1661" y="1934"/>
                  </a:moveTo>
                  <a:lnTo>
                    <a:pt x="1653" y="1941"/>
                  </a:lnTo>
                  <a:lnTo>
                    <a:pt x="1646" y="1950"/>
                  </a:lnTo>
                  <a:lnTo>
                    <a:pt x="1638" y="1957"/>
                  </a:lnTo>
                  <a:lnTo>
                    <a:pt x="1630" y="1964"/>
                  </a:lnTo>
                  <a:lnTo>
                    <a:pt x="1625" y="1971"/>
                  </a:lnTo>
                  <a:lnTo>
                    <a:pt x="1617" y="1978"/>
                  </a:lnTo>
                  <a:lnTo>
                    <a:pt x="1610" y="1985"/>
                  </a:lnTo>
                  <a:lnTo>
                    <a:pt x="1602" y="1992"/>
                  </a:lnTo>
                  <a:lnTo>
                    <a:pt x="1595" y="1997"/>
                  </a:lnTo>
                  <a:lnTo>
                    <a:pt x="1587" y="2004"/>
                  </a:lnTo>
                  <a:lnTo>
                    <a:pt x="1579" y="2009"/>
                  </a:lnTo>
                  <a:lnTo>
                    <a:pt x="1574" y="2016"/>
                  </a:lnTo>
                  <a:lnTo>
                    <a:pt x="1566" y="2020"/>
                  </a:lnTo>
                  <a:lnTo>
                    <a:pt x="1559" y="2025"/>
                  </a:lnTo>
                  <a:lnTo>
                    <a:pt x="1551" y="2030"/>
                  </a:lnTo>
                  <a:lnTo>
                    <a:pt x="1546" y="2034"/>
                  </a:lnTo>
                  <a:lnTo>
                    <a:pt x="1529" y="2023"/>
                  </a:lnTo>
                  <a:lnTo>
                    <a:pt x="1549" y="2006"/>
                  </a:lnTo>
                  <a:lnTo>
                    <a:pt x="1570" y="1988"/>
                  </a:lnTo>
                  <a:lnTo>
                    <a:pt x="1589" y="1967"/>
                  </a:lnTo>
                  <a:lnTo>
                    <a:pt x="1610" y="1946"/>
                  </a:lnTo>
                  <a:lnTo>
                    <a:pt x="1627" y="1922"/>
                  </a:lnTo>
                  <a:lnTo>
                    <a:pt x="1646" y="1899"/>
                  </a:lnTo>
                  <a:lnTo>
                    <a:pt x="1663" y="1874"/>
                  </a:lnTo>
                  <a:lnTo>
                    <a:pt x="1678" y="1850"/>
                  </a:lnTo>
                  <a:lnTo>
                    <a:pt x="1691" y="1825"/>
                  </a:lnTo>
                  <a:lnTo>
                    <a:pt x="1706" y="1799"/>
                  </a:lnTo>
                  <a:lnTo>
                    <a:pt x="1717" y="1773"/>
                  </a:lnTo>
                  <a:lnTo>
                    <a:pt x="1727" y="1750"/>
                  </a:lnTo>
                  <a:lnTo>
                    <a:pt x="1736" y="1727"/>
                  </a:lnTo>
                  <a:lnTo>
                    <a:pt x="1744" y="1703"/>
                  </a:lnTo>
                  <a:lnTo>
                    <a:pt x="1749" y="1682"/>
                  </a:lnTo>
                  <a:lnTo>
                    <a:pt x="1753" y="1664"/>
                  </a:lnTo>
                  <a:lnTo>
                    <a:pt x="1751" y="1664"/>
                  </a:lnTo>
                  <a:lnTo>
                    <a:pt x="1749" y="1661"/>
                  </a:lnTo>
                  <a:lnTo>
                    <a:pt x="1747" y="1661"/>
                  </a:lnTo>
                  <a:lnTo>
                    <a:pt x="1744" y="1659"/>
                  </a:lnTo>
                  <a:lnTo>
                    <a:pt x="1742" y="1659"/>
                  </a:lnTo>
                  <a:lnTo>
                    <a:pt x="1740" y="1657"/>
                  </a:lnTo>
                  <a:lnTo>
                    <a:pt x="1738" y="1657"/>
                  </a:lnTo>
                  <a:lnTo>
                    <a:pt x="1736" y="1654"/>
                  </a:lnTo>
                  <a:lnTo>
                    <a:pt x="1734" y="1654"/>
                  </a:lnTo>
                  <a:lnTo>
                    <a:pt x="1732" y="1652"/>
                  </a:lnTo>
                  <a:lnTo>
                    <a:pt x="1730" y="1652"/>
                  </a:lnTo>
                  <a:lnTo>
                    <a:pt x="1729" y="1650"/>
                  </a:lnTo>
                  <a:lnTo>
                    <a:pt x="1725" y="1650"/>
                  </a:lnTo>
                  <a:lnTo>
                    <a:pt x="1723" y="1648"/>
                  </a:lnTo>
                  <a:lnTo>
                    <a:pt x="1721" y="1648"/>
                  </a:lnTo>
                  <a:lnTo>
                    <a:pt x="1719" y="1645"/>
                  </a:lnTo>
                  <a:lnTo>
                    <a:pt x="1670" y="1729"/>
                  </a:lnTo>
                  <a:lnTo>
                    <a:pt x="1666" y="1729"/>
                  </a:lnTo>
                  <a:lnTo>
                    <a:pt x="1664" y="1729"/>
                  </a:lnTo>
                  <a:lnTo>
                    <a:pt x="1663" y="1729"/>
                  </a:lnTo>
                  <a:lnTo>
                    <a:pt x="1661" y="1727"/>
                  </a:lnTo>
                  <a:lnTo>
                    <a:pt x="1659" y="1727"/>
                  </a:lnTo>
                  <a:lnTo>
                    <a:pt x="1657" y="1727"/>
                  </a:lnTo>
                  <a:lnTo>
                    <a:pt x="1655" y="1727"/>
                  </a:lnTo>
                  <a:lnTo>
                    <a:pt x="1653" y="1727"/>
                  </a:lnTo>
                  <a:lnTo>
                    <a:pt x="1651" y="1724"/>
                  </a:lnTo>
                  <a:lnTo>
                    <a:pt x="1649" y="1724"/>
                  </a:lnTo>
                  <a:lnTo>
                    <a:pt x="1647" y="1724"/>
                  </a:lnTo>
                  <a:lnTo>
                    <a:pt x="1646" y="1724"/>
                  </a:lnTo>
                  <a:lnTo>
                    <a:pt x="1644" y="1724"/>
                  </a:lnTo>
                  <a:lnTo>
                    <a:pt x="1642" y="1724"/>
                  </a:lnTo>
                  <a:lnTo>
                    <a:pt x="1640" y="1722"/>
                  </a:lnTo>
                  <a:lnTo>
                    <a:pt x="1638" y="1722"/>
                  </a:lnTo>
                  <a:lnTo>
                    <a:pt x="1638" y="1727"/>
                  </a:lnTo>
                  <a:lnTo>
                    <a:pt x="1638" y="1729"/>
                  </a:lnTo>
                  <a:lnTo>
                    <a:pt x="1638" y="1734"/>
                  </a:lnTo>
                  <a:lnTo>
                    <a:pt x="1638" y="1738"/>
                  </a:lnTo>
                  <a:lnTo>
                    <a:pt x="1638" y="1741"/>
                  </a:lnTo>
                  <a:lnTo>
                    <a:pt x="1638" y="1745"/>
                  </a:lnTo>
                  <a:lnTo>
                    <a:pt x="1638" y="1750"/>
                  </a:lnTo>
                  <a:lnTo>
                    <a:pt x="1638" y="1752"/>
                  </a:lnTo>
                  <a:lnTo>
                    <a:pt x="1638" y="1757"/>
                  </a:lnTo>
                  <a:lnTo>
                    <a:pt x="1638" y="1762"/>
                  </a:lnTo>
                  <a:lnTo>
                    <a:pt x="1638" y="1764"/>
                  </a:lnTo>
                  <a:lnTo>
                    <a:pt x="1638" y="1769"/>
                  </a:lnTo>
                  <a:lnTo>
                    <a:pt x="1638" y="1773"/>
                  </a:lnTo>
                  <a:lnTo>
                    <a:pt x="1638" y="1776"/>
                  </a:lnTo>
                  <a:lnTo>
                    <a:pt x="1638" y="1780"/>
                  </a:lnTo>
                  <a:lnTo>
                    <a:pt x="1638" y="1785"/>
                  </a:lnTo>
                  <a:lnTo>
                    <a:pt x="1638" y="1790"/>
                  </a:lnTo>
                  <a:lnTo>
                    <a:pt x="1638" y="1794"/>
                  </a:lnTo>
                  <a:lnTo>
                    <a:pt x="1636" y="1801"/>
                  </a:lnTo>
                  <a:lnTo>
                    <a:pt x="1634" y="1811"/>
                  </a:lnTo>
                  <a:lnTo>
                    <a:pt x="1632" y="1818"/>
                  </a:lnTo>
                  <a:lnTo>
                    <a:pt x="1630" y="1827"/>
                  </a:lnTo>
                  <a:lnTo>
                    <a:pt x="1627" y="1836"/>
                  </a:lnTo>
                  <a:lnTo>
                    <a:pt x="1623" y="1843"/>
                  </a:lnTo>
                  <a:lnTo>
                    <a:pt x="1619" y="1853"/>
                  </a:lnTo>
                  <a:lnTo>
                    <a:pt x="1615" y="1862"/>
                  </a:lnTo>
                  <a:lnTo>
                    <a:pt x="1610" y="1871"/>
                  </a:lnTo>
                  <a:lnTo>
                    <a:pt x="1606" y="1878"/>
                  </a:lnTo>
                  <a:lnTo>
                    <a:pt x="1598" y="1885"/>
                  </a:lnTo>
                  <a:lnTo>
                    <a:pt x="1593" y="1890"/>
                  </a:lnTo>
                  <a:lnTo>
                    <a:pt x="1585" y="1897"/>
                  </a:lnTo>
                  <a:lnTo>
                    <a:pt x="1579" y="1899"/>
                  </a:lnTo>
                  <a:lnTo>
                    <a:pt x="1574" y="1902"/>
                  </a:lnTo>
                  <a:lnTo>
                    <a:pt x="1570" y="1902"/>
                  </a:lnTo>
                  <a:lnTo>
                    <a:pt x="1566" y="1904"/>
                  </a:lnTo>
                  <a:lnTo>
                    <a:pt x="1561" y="1904"/>
                  </a:lnTo>
                  <a:lnTo>
                    <a:pt x="1557" y="1904"/>
                  </a:lnTo>
                  <a:lnTo>
                    <a:pt x="1553" y="1904"/>
                  </a:lnTo>
                  <a:lnTo>
                    <a:pt x="1549" y="1904"/>
                  </a:lnTo>
                  <a:lnTo>
                    <a:pt x="1546" y="1904"/>
                  </a:lnTo>
                  <a:lnTo>
                    <a:pt x="1542" y="1904"/>
                  </a:lnTo>
                  <a:lnTo>
                    <a:pt x="1540" y="1904"/>
                  </a:lnTo>
                  <a:lnTo>
                    <a:pt x="1536" y="1904"/>
                  </a:lnTo>
                  <a:lnTo>
                    <a:pt x="1532" y="1902"/>
                  </a:lnTo>
                  <a:lnTo>
                    <a:pt x="1529" y="1902"/>
                  </a:lnTo>
                  <a:lnTo>
                    <a:pt x="1525" y="1899"/>
                  </a:lnTo>
                  <a:lnTo>
                    <a:pt x="1521" y="1897"/>
                  </a:lnTo>
                  <a:lnTo>
                    <a:pt x="1517" y="1897"/>
                  </a:lnTo>
                  <a:lnTo>
                    <a:pt x="1515" y="1902"/>
                  </a:lnTo>
                  <a:lnTo>
                    <a:pt x="1515" y="1906"/>
                  </a:lnTo>
                  <a:lnTo>
                    <a:pt x="1515" y="1911"/>
                  </a:lnTo>
                  <a:lnTo>
                    <a:pt x="1515" y="1915"/>
                  </a:lnTo>
                  <a:lnTo>
                    <a:pt x="1515" y="1920"/>
                  </a:lnTo>
                  <a:lnTo>
                    <a:pt x="1515" y="1922"/>
                  </a:lnTo>
                  <a:lnTo>
                    <a:pt x="1515" y="1927"/>
                  </a:lnTo>
                  <a:lnTo>
                    <a:pt x="1513" y="1932"/>
                  </a:lnTo>
                  <a:lnTo>
                    <a:pt x="1513" y="1936"/>
                  </a:lnTo>
                  <a:lnTo>
                    <a:pt x="1513" y="1941"/>
                  </a:lnTo>
                  <a:lnTo>
                    <a:pt x="1513" y="1946"/>
                  </a:lnTo>
                  <a:lnTo>
                    <a:pt x="1513" y="1950"/>
                  </a:lnTo>
                  <a:lnTo>
                    <a:pt x="1513" y="1955"/>
                  </a:lnTo>
                  <a:lnTo>
                    <a:pt x="1512" y="1960"/>
                  </a:lnTo>
                  <a:lnTo>
                    <a:pt x="1512" y="1964"/>
                  </a:lnTo>
                  <a:lnTo>
                    <a:pt x="1510" y="1969"/>
                  </a:lnTo>
                  <a:lnTo>
                    <a:pt x="1504" y="1995"/>
                  </a:lnTo>
                  <a:lnTo>
                    <a:pt x="1495" y="2020"/>
                  </a:lnTo>
                  <a:lnTo>
                    <a:pt x="1483" y="2041"/>
                  </a:lnTo>
                  <a:lnTo>
                    <a:pt x="1472" y="2060"/>
                  </a:lnTo>
                  <a:lnTo>
                    <a:pt x="1457" y="2076"/>
                  </a:lnTo>
                  <a:lnTo>
                    <a:pt x="1440" y="2093"/>
                  </a:lnTo>
                  <a:lnTo>
                    <a:pt x="1423" y="2104"/>
                  </a:lnTo>
                  <a:lnTo>
                    <a:pt x="1404" y="2116"/>
                  </a:lnTo>
                  <a:lnTo>
                    <a:pt x="1383" y="2125"/>
                  </a:lnTo>
                  <a:lnTo>
                    <a:pt x="1362" y="2132"/>
                  </a:lnTo>
                  <a:lnTo>
                    <a:pt x="1342" y="2139"/>
                  </a:lnTo>
                  <a:lnTo>
                    <a:pt x="1319" y="2144"/>
                  </a:lnTo>
                  <a:lnTo>
                    <a:pt x="1296" y="2149"/>
                  </a:lnTo>
                  <a:lnTo>
                    <a:pt x="1272" y="2153"/>
                  </a:lnTo>
                  <a:lnTo>
                    <a:pt x="1249" y="2156"/>
                  </a:lnTo>
                  <a:lnTo>
                    <a:pt x="1227" y="2158"/>
                  </a:lnTo>
                  <a:lnTo>
                    <a:pt x="1195" y="2158"/>
                  </a:lnTo>
                  <a:lnTo>
                    <a:pt x="1161" y="2156"/>
                  </a:lnTo>
                  <a:lnTo>
                    <a:pt x="1127" y="2149"/>
                  </a:lnTo>
                  <a:lnTo>
                    <a:pt x="1091" y="2139"/>
                  </a:lnTo>
                  <a:lnTo>
                    <a:pt x="1055" y="2125"/>
                  </a:lnTo>
                  <a:lnTo>
                    <a:pt x="1019" y="2107"/>
                  </a:lnTo>
                  <a:lnTo>
                    <a:pt x="983" y="2088"/>
                  </a:lnTo>
                  <a:lnTo>
                    <a:pt x="949" y="2065"/>
                  </a:lnTo>
                  <a:lnTo>
                    <a:pt x="917" y="2037"/>
                  </a:lnTo>
                  <a:lnTo>
                    <a:pt x="887" y="2009"/>
                  </a:lnTo>
                  <a:lnTo>
                    <a:pt x="859" y="1978"/>
                  </a:lnTo>
                  <a:lnTo>
                    <a:pt x="836" y="1943"/>
                  </a:lnTo>
                  <a:lnTo>
                    <a:pt x="817" y="1908"/>
                  </a:lnTo>
                  <a:lnTo>
                    <a:pt x="802" y="1869"/>
                  </a:lnTo>
                  <a:lnTo>
                    <a:pt x="793" y="1829"/>
                  </a:lnTo>
                  <a:lnTo>
                    <a:pt x="789" y="1787"/>
                  </a:lnTo>
                  <a:lnTo>
                    <a:pt x="772" y="1792"/>
                  </a:lnTo>
                  <a:lnTo>
                    <a:pt x="755" y="1797"/>
                  </a:lnTo>
                  <a:lnTo>
                    <a:pt x="738" y="1804"/>
                  </a:lnTo>
                  <a:lnTo>
                    <a:pt x="719" y="1811"/>
                  </a:lnTo>
                  <a:lnTo>
                    <a:pt x="702" y="1818"/>
                  </a:lnTo>
                  <a:lnTo>
                    <a:pt x="685" y="1825"/>
                  </a:lnTo>
                  <a:lnTo>
                    <a:pt x="666" y="1834"/>
                  </a:lnTo>
                  <a:lnTo>
                    <a:pt x="649" y="1841"/>
                  </a:lnTo>
                  <a:lnTo>
                    <a:pt x="630" y="1853"/>
                  </a:lnTo>
                  <a:lnTo>
                    <a:pt x="613" y="1862"/>
                  </a:lnTo>
                  <a:lnTo>
                    <a:pt x="594" y="1871"/>
                  </a:lnTo>
                  <a:lnTo>
                    <a:pt x="577" y="1883"/>
                  </a:lnTo>
                  <a:lnTo>
                    <a:pt x="560" y="1895"/>
                  </a:lnTo>
                  <a:lnTo>
                    <a:pt x="542" y="1908"/>
                  </a:lnTo>
                  <a:lnTo>
                    <a:pt x="525" y="1920"/>
                  </a:lnTo>
                  <a:lnTo>
                    <a:pt x="508" y="1934"/>
                  </a:lnTo>
                  <a:lnTo>
                    <a:pt x="526" y="1974"/>
                  </a:lnTo>
                  <a:lnTo>
                    <a:pt x="551" y="2016"/>
                  </a:lnTo>
                  <a:lnTo>
                    <a:pt x="579" y="2055"/>
                  </a:lnTo>
                  <a:lnTo>
                    <a:pt x="611" y="2095"/>
                  </a:lnTo>
                  <a:lnTo>
                    <a:pt x="647" y="2135"/>
                  </a:lnTo>
                  <a:lnTo>
                    <a:pt x="687" y="2174"/>
                  </a:lnTo>
                  <a:lnTo>
                    <a:pt x="732" y="2209"/>
                  </a:lnTo>
                  <a:lnTo>
                    <a:pt x="777" y="2244"/>
                  </a:lnTo>
                  <a:lnTo>
                    <a:pt x="828" y="2277"/>
                  </a:lnTo>
                  <a:lnTo>
                    <a:pt x="881" y="2307"/>
                  </a:lnTo>
                  <a:lnTo>
                    <a:pt x="936" y="2333"/>
                  </a:lnTo>
                  <a:lnTo>
                    <a:pt x="993" y="2354"/>
                  </a:lnTo>
                  <a:lnTo>
                    <a:pt x="1053" y="2372"/>
                  </a:lnTo>
                  <a:lnTo>
                    <a:pt x="1113" y="2386"/>
                  </a:lnTo>
                  <a:lnTo>
                    <a:pt x="1176" y="2393"/>
                  </a:lnTo>
                  <a:lnTo>
                    <a:pt x="1238" y="2398"/>
                  </a:lnTo>
                  <a:lnTo>
                    <a:pt x="1259" y="2396"/>
                  </a:lnTo>
                  <a:lnTo>
                    <a:pt x="1278" y="2396"/>
                  </a:lnTo>
                  <a:lnTo>
                    <a:pt x="1300" y="2393"/>
                  </a:lnTo>
                  <a:lnTo>
                    <a:pt x="1321" y="2389"/>
                  </a:lnTo>
                  <a:lnTo>
                    <a:pt x="1340" y="2386"/>
                  </a:lnTo>
                  <a:lnTo>
                    <a:pt x="1361" y="2382"/>
                  </a:lnTo>
                  <a:lnTo>
                    <a:pt x="1381" y="2375"/>
                  </a:lnTo>
                  <a:lnTo>
                    <a:pt x="1400" y="2370"/>
                  </a:lnTo>
                  <a:lnTo>
                    <a:pt x="1417" y="2363"/>
                  </a:lnTo>
                  <a:lnTo>
                    <a:pt x="1434" y="2356"/>
                  </a:lnTo>
                  <a:lnTo>
                    <a:pt x="1449" y="2347"/>
                  </a:lnTo>
                  <a:lnTo>
                    <a:pt x="1462" y="2340"/>
                  </a:lnTo>
                  <a:lnTo>
                    <a:pt x="1474" y="2330"/>
                  </a:lnTo>
                  <a:lnTo>
                    <a:pt x="1481" y="2323"/>
                  </a:lnTo>
                  <a:lnTo>
                    <a:pt x="1489" y="2314"/>
                  </a:lnTo>
                  <a:lnTo>
                    <a:pt x="1491" y="2305"/>
                  </a:lnTo>
                  <a:lnTo>
                    <a:pt x="1493" y="2293"/>
                  </a:lnTo>
                  <a:lnTo>
                    <a:pt x="1495" y="2279"/>
                  </a:lnTo>
                  <a:lnTo>
                    <a:pt x="1496" y="2267"/>
                  </a:lnTo>
                  <a:lnTo>
                    <a:pt x="1496" y="2258"/>
                  </a:lnTo>
                  <a:lnTo>
                    <a:pt x="1496" y="2246"/>
                  </a:lnTo>
                  <a:lnTo>
                    <a:pt x="1496" y="2235"/>
                  </a:lnTo>
                  <a:lnTo>
                    <a:pt x="1496" y="2223"/>
                  </a:lnTo>
                  <a:lnTo>
                    <a:pt x="1495" y="2214"/>
                  </a:lnTo>
                  <a:lnTo>
                    <a:pt x="1493" y="2202"/>
                  </a:lnTo>
                  <a:lnTo>
                    <a:pt x="1489" y="2193"/>
                  </a:lnTo>
                  <a:lnTo>
                    <a:pt x="1487" y="2181"/>
                  </a:lnTo>
                  <a:lnTo>
                    <a:pt x="1483" y="2172"/>
                  </a:lnTo>
                  <a:lnTo>
                    <a:pt x="1478" y="2160"/>
                  </a:lnTo>
                  <a:lnTo>
                    <a:pt x="1472" y="2151"/>
                  </a:lnTo>
                  <a:lnTo>
                    <a:pt x="1466" y="2142"/>
                  </a:lnTo>
                  <a:lnTo>
                    <a:pt x="1461" y="2130"/>
                  </a:lnTo>
                  <a:lnTo>
                    <a:pt x="1461" y="2128"/>
                  </a:lnTo>
                  <a:lnTo>
                    <a:pt x="1461" y="2125"/>
                  </a:lnTo>
                  <a:lnTo>
                    <a:pt x="1461" y="2121"/>
                  </a:lnTo>
                  <a:lnTo>
                    <a:pt x="1462" y="2118"/>
                  </a:lnTo>
                  <a:lnTo>
                    <a:pt x="1462" y="2111"/>
                  </a:lnTo>
                  <a:lnTo>
                    <a:pt x="1464" y="2107"/>
                  </a:lnTo>
                  <a:lnTo>
                    <a:pt x="1464" y="2102"/>
                  </a:lnTo>
                  <a:lnTo>
                    <a:pt x="1466" y="2095"/>
                  </a:lnTo>
                  <a:lnTo>
                    <a:pt x="1470" y="2088"/>
                  </a:lnTo>
                  <a:lnTo>
                    <a:pt x="1472" y="2081"/>
                  </a:lnTo>
                  <a:lnTo>
                    <a:pt x="1474" y="2076"/>
                  </a:lnTo>
                  <a:lnTo>
                    <a:pt x="1478" y="2069"/>
                  </a:lnTo>
                  <a:lnTo>
                    <a:pt x="1481" y="2065"/>
                  </a:lnTo>
                  <a:lnTo>
                    <a:pt x="1487" y="2058"/>
                  </a:lnTo>
                  <a:lnTo>
                    <a:pt x="1491" y="2053"/>
                  </a:lnTo>
                  <a:lnTo>
                    <a:pt x="1493" y="2060"/>
                  </a:lnTo>
                  <a:lnTo>
                    <a:pt x="1495" y="2067"/>
                  </a:lnTo>
                  <a:lnTo>
                    <a:pt x="1496" y="2074"/>
                  </a:lnTo>
                  <a:lnTo>
                    <a:pt x="1500" y="2081"/>
                  </a:lnTo>
                  <a:lnTo>
                    <a:pt x="1502" y="2088"/>
                  </a:lnTo>
                  <a:lnTo>
                    <a:pt x="1504" y="2093"/>
                  </a:lnTo>
                  <a:lnTo>
                    <a:pt x="1506" y="2100"/>
                  </a:lnTo>
                  <a:lnTo>
                    <a:pt x="1510" y="2104"/>
                  </a:lnTo>
                  <a:lnTo>
                    <a:pt x="1512" y="2109"/>
                  </a:lnTo>
                  <a:lnTo>
                    <a:pt x="1513" y="2114"/>
                  </a:lnTo>
                  <a:lnTo>
                    <a:pt x="1517" y="2116"/>
                  </a:lnTo>
                  <a:lnTo>
                    <a:pt x="1519" y="2121"/>
                  </a:lnTo>
                  <a:lnTo>
                    <a:pt x="1521" y="2123"/>
                  </a:lnTo>
                  <a:lnTo>
                    <a:pt x="1525" y="2128"/>
                  </a:lnTo>
                  <a:lnTo>
                    <a:pt x="1527" y="2130"/>
                  </a:lnTo>
                  <a:lnTo>
                    <a:pt x="1529" y="2130"/>
                  </a:lnTo>
                  <a:lnTo>
                    <a:pt x="1530" y="2132"/>
                  </a:lnTo>
                  <a:lnTo>
                    <a:pt x="1534" y="2132"/>
                  </a:lnTo>
                  <a:lnTo>
                    <a:pt x="1538" y="2135"/>
                  </a:lnTo>
                  <a:lnTo>
                    <a:pt x="1542" y="2135"/>
                  </a:lnTo>
                  <a:lnTo>
                    <a:pt x="1546" y="2135"/>
                  </a:lnTo>
                  <a:lnTo>
                    <a:pt x="1551" y="2135"/>
                  </a:lnTo>
                  <a:lnTo>
                    <a:pt x="1555" y="2135"/>
                  </a:lnTo>
                  <a:lnTo>
                    <a:pt x="1561" y="2135"/>
                  </a:lnTo>
                  <a:lnTo>
                    <a:pt x="1566" y="2135"/>
                  </a:lnTo>
                  <a:lnTo>
                    <a:pt x="1570" y="2135"/>
                  </a:lnTo>
                  <a:lnTo>
                    <a:pt x="1576" y="2132"/>
                  </a:lnTo>
                  <a:lnTo>
                    <a:pt x="1581" y="2132"/>
                  </a:lnTo>
                  <a:lnTo>
                    <a:pt x="1587" y="2130"/>
                  </a:lnTo>
                  <a:lnTo>
                    <a:pt x="1593" y="2128"/>
                  </a:lnTo>
                  <a:lnTo>
                    <a:pt x="1598" y="2125"/>
                  </a:lnTo>
                  <a:lnTo>
                    <a:pt x="1604" y="2123"/>
                  </a:lnTo>
                  <a:lnTo>
                    <a:pt x="1608" y="2121"/>
                  </a:lnTo>
                  <a:lnTo>
                    <a:pt x="1612" y="2116"/>
                  </a:lnTo>
                  <a:lnTo>
                    <a:pt x="1615" y="2111"/>
                  </a:lnTo>
                  <a:lnTo>
                    <a:pt x="1621" y="2104"/>
                  </a:lnTo>
                  <a:lnTo>
                    <a:pt x="1625" y="2100"/>
                  </a:lnTo>
                  <a:lnTo>
                    <a:pt x="1630" y="2090"/>
                  </a:lnTo>
                  <a:lnTo>
                    <a:pt x="1636" y="2083"/>
                  </a:lnTo>
                  <a:lnTo>
                    <a:pt x="1642" y="2076"/>
                  </a:lnTo>
                  <a:lnTo>
                    <a:pt x="1647" y="2069"/>
                  </a:lnTo>
                  <a:lnTo>
                    <a:pt x="1655" y="2060"/>
                  </a:lnTo>
                  <a:lnTo>
                    <a:pt x="1663" y="2053"/>
                  </a:lnTo>
                  <a:lnTo>
                    <a:pt x="1670" y="2046"/>
                  </a:lnTo>
                  <a:lnTo>
                    <a:pt x="1679" y="2039"/>
                  </a:lnTo>
                  <a:lnTo>
                    <a:pt x="1687" y="2034"/>
                  </a:lnTo>
                  <a:lnTo>
                    <a:pt x="1698" y="2030"/>
                  </a:lnTo>
                  <a:lnTo>
                    <a:pt x="1710" y="2027"/>
                  </a:lnTo>
                  <a:lnTo>
                    <a:pt x="1719" y="2025"/>
                  </a:lnTo>
                  <a:lnTo>
                    <a:pt x="1729" y="2023"/>
                  </a:lnTo>
                  <a:lnTo>
                    <a:pt x="1740" y="2020"/>
                  </a:lnTo>
                  <a:lnTo>
                    <a:pt x="1751" y="2018"/>
                  </a:lnTo>
                  <a:lnTo>
                    <a:pt x="1763" y="2016"/>
                  </a:lnTo>
                  <a:lnTo>
                    <a:pt x="1776" y="2016"/>
                  </a:lnTo>
                  <a:lnTo>
                    <a:pt x="1789" y="2013"/>
                  </a:lnTo>
                  <a:lnTo>
                    <a:pt x="1800" y="2011"/>
                  </a:lnTo>
                  <a:lnTo>
                    <a:pt x="1813" y="2011"/>
                  </a:lnTo>
                  <a:lnTo>
                    <a:pt x="1827" y="2009"/>
                  </a:lnTo>
                  <a:lnTo>
                    <a:pt x="1838" y="2006"/>
                  </a:lnTo>
                  <a:lnTo>
                    <a:pt x="1851" y="2006"/>
                  </a:lnTo>
                  <a:lnTo>
                    <a:pt x="1861" y="2004"/>
                  </a:lnTo>
                  <a:lnTo>
                    <a:pt x="1872" y="2002"/>
                  </a:lnTo>
                  <a:lnTo>
                    <a:pt x="1880" y="2002"/>
                  </a:lnTo>
                  <a:lnTo>
                    <a:pt x="1887" y="1999"/>
                  </a:lnTo>
                  <a:lnTo>
                    <a:pt x="1872" y="1990"/>
                  </a:lnTo>
                  <a:lnTo>
                    <a:pt x="1857" y="1983"/>
                  </a:lnTo>
                  <a:lnTo>
                    <a:pt x="1842" y="1974"/>
                  </a:lnTo>
                  <a:lnTo>
                    <a:pt x="1827" y="1967"/>
                  </a:lnTo>
                  <a:lnTo>
                    <a:pt x="1813" y="1960"/>
                  </a:lnTo>
                  <a:lnTo>
                    <a:pt x="1800" y="1955"/>
                  </a:lnTo>
                  <a:lnTo>
                    <a:pt x="1785" y="1950"/>
                  </a:lnTo>
                  <a:lnTo>
                    <a:pt x="1772" y="1946"/>
                  </a:lnTo>
                  <a:lnTo>
                    <a:pt x="1759" y="1941"/>
                  </a:lnTo>
                  <a:lnTo>
                    <a:pt x="1746" y="1939"/>
                  </a:lnTo>
                  <a:lnTo>
                    <a:pt x="1732" y="1936"/>
                  </a:lnTo>
                  <a:lnTo>
                    <a:pt x="1719" y="1934"/>
                  </a:lnTo>
                  <a:lnTo>
                    <a:pt x="1704" y="1934"/>
                  </a:lnTo>
                  <a:lnTo>
                    <a:pt x="1691" y="1932"/>
                  </a:lnTo>
                  <a:lnTo>
                    <a:pt x="1676" y="1934"/>
                  </a:lnTo>
                  <a:lnTo>
                    <a:pt x="1661" y="1934"/>
                  </a:lnTo>
                  <a:close/>
                  <a:moveTo>
                    <a:pt x="1791" y="1687"/>
                  </a:moveTo>
                  <a:lnTo>
                    <a:pt x="1787" y="1699"/>
                  </a:lnTo>
                  <a:lnTo>
                    <a:pt x="1785" y="1713"/>
                  </a:lnTo>
                  <a:lnTo>
                    <a:pt x="1781" y="1724"/>
                  </a:lnTo>
                  <a:lnTo>
                    <a:pt x="1776" y="1736"/>
                  </a:lnTo>
                  <a:lnTo>
                    <a:pt x="1772" y="1748"/>
                  </a:lnTo>
                  <a:lnTo>
                    <a:pt x="1766" y="1762"/>
                  </a:lnTo>
                  <a:lnTo>
                    <a:pt x="1763" y="1773"/>
                  </a:lnTo>
                  <a:lnTo>
                    <a:pt x="1757" y="1785"/>
                  </a:lnTo>
                  <a:lnTo>
                    <a:pt x="1751" y="1797"/>
                  </a:lnTo>
                  <a:lnTo>
                    <a:pt x="1746" y="1808"/>
                  </a:lnTo>
                  <a:lnTo>
                    <a:pt x="1740" y="1820"/>
                  </a:lnTo>
                  <a:lnTo>
                    <a:pt x="1734" y="1829"/>
                  </a:lnTo>
                  <a:lnTo>
                    <a:pt x="1727" y="1841"/>
                  </a:lnTo>
                  <a:lnTo>
                    <a:pt x="1721" y="1853"/>
                  </a:lnTo>
                  <a:lnTo>
                    <a:pt x="1713" y="1862"/>
                  </a:lnTo>
                  <a:lnTo>
                    <a:pt x="1706" y="1874"/>
                  </a:lnTo>
                  <a:lnTo>
                    <a:pt x="1712" y="1871"/>
                  </a:lnTo>
                  <a:lnTo>
                    <a:pt x="1715" y="1869"/>
                  </a:lnTo>
                  <a:lnTo>
                    <a:pt x="1721" y="1869"/>
                  </a:lnTo>
                  <a:lnTo>
                    <a:pt x="1725" y="1867"/>
                  </a:lnTo>
                  <a:lnTo>
                    <a:pt x="1730" y="1867"/>
                  </a:lnTo>
                  <a:lnTo>
                    <a:pt x="1736" y="1864"/>
                  </a:lnTo>
                  <a:lnTo>
                    <a:pt x="1742" y="1864"/>
                  </a:lnTo>
                  <a:lnTo>
                    <a:pt x="1747" y="1862"/>
                  </a:lnTo>
                  <a:lnTo>
                    <a:pt x="1753" y="1862"/>
                  </a:lnTo>
                  <a:lnTo>
                    <a:pt x="1761" y="1860"/>
                  </a:lnTo>
                  <a:lnTo>
                    <a:pt x="1766" y="1860"/>
                  </a:lnTo>
                  <a:lnTo>
                    <a:pt x="1774" y="1860"/>
                  </a:lnTo>
                  <a:lnTo>
                    <a:pt x="1781" y="1857"/>
                  </a:lnTo>
                  <a:lnTo>
                    <a:pt x="1789" y="1857"/>
                  </a:lnTo>
                  <a:lnTo>
                    <a:pt x="1798" y="1857"/>
                  </a:lnTo>
                  <a:lnTo>
                    <a:pt x="1806" y="1857"/>
                  </a:lnTo>
                  <a:lnTo>
                    <a:pt x="1815" y="1862"/>
                  </a:lnTo>
                  <a:lnTo>
                    <a:pt x="1825" y="1864"/>
                  </a:lnTo>
                  <a:lnTo>
                    <a:pt x="1832" y="1869"/>
                  </a:lnTo>
                  <a:lnTo>
                    <a:pt x="1840" y="1874"/>
                  </a:lnTo>
                  <a:lnTo>
                    <a:pt x="1847" y="1878"/>
                  </a:lnTo>
                  <a:lnTo>
                    <a:pt x="1855" y="1883"/>
                  </a:lnTo>
                  <a:lnTo>
                    <a:pt x="1863" y="1890"/>
                  </a:lnTo>
                  <a:lnTo>
                    <a:pt x="1872" y="1895"/>
                  </a:lnTo>
                  <a:lnTo>
                    <a:pt x="1881" y="1902"/>
                  </a:lnTo>
                  <a:lnTo>
                    <a:pt x="1891" y="1908"/>
                  </a:lnTo>
                  <a:lnTo>
                    <a:pt x="1902" y="1913"/>
                  </a:lnTo>
                  <a:lnTo>
                    <a:pt x="1913" y="1922"/>
                  </a:lnTo>
                  <a:lnTo>
                    <a:pt x="1927" y="1929"/>
                  </a:lnTo>
                  <a:lnTo>
                    <a:pt x="1942" y="1936"/>
                  </a:lnTo>
                  <a:lnTo>
                    <a:pt x="1957" y="1946"/>
                  </a:lnTo>
                  <a:lnTo>
                    <a:pt x="1976" y="1953"/>
                  </a:lnTo>
                  <a:lnTo>
                    <a:pt x="1976" y="1948"/>
                  </a:lnTo>
                  <a:lnTo>
                    <a:pt x="1976" y="1941"/>
                  </a:lnTo>
                  <a:lnTo>
                    <a:pt x="1974" y="1936"/>
                  </a:lnTo>
                  <a:lnTo>
                    <a:pt x="1974" y="1929"/>
                  </a:lnTo>
                  <a:lnTo>
                    <a:pt x="1974" y="1925"/>
                  </a:lnTo>
                  <a:lnTo>
                    <a:pt x="1974" y="1918"/>
                  </a:lnTo>
                  <a:lnTo>
                    <a:pt x="1974" y="1913"/>
                  </a:lnTo>
                  <a:lnTo>
                    <a:pt x="1974" y="1906"/>
                  </a:lnTo>
                  <a:lnTo>
                    <a:pt x="1972" y="1902"/>
                  </a:lnTo>
                  <a:lnTo>
                    <a:pt x="1972" y="1895"/>
                  </a:lnTo>
                  <a:lnTo>
                    <a:pt x="1972" y="1888"/>
                  </a:lnTo>
                  <a:lnTo>
                    <a:pt x="1972" y="1883"/>
                  </a:lnTo>
                  <a:lnTo>
                    <a:pt x="1970" y="1876"/>
                  </a:lnTo>
                  <a:lnTo>
                    <a:pt x="1970" y="1871"/>
                  </a:lnTo>
                  <a:lnTo>
                    <a:pt x="1970" y="1864"/>
                  </a:lnTo>
                  <a:lnTo>
                    <a:pt x="1968" y="1857"/>
                  </a:lnTo>
                  <a:lnTo>
                    <a:pt x="1959" y="1846"/>
                  </a:lnTo>
                  <a:lnTo>
                    <a:pt x="1949" y="1834"/>
                  </a:lnTo>
                  <a:lnTo>
                    <a:pt x="1938" y="1822"/>
                  </a:lnTo>
                  <a:lnTo>
                    <a:pt x="1929" y="1813"/>
                  </a:lnTo>
                  <a:lnTo>
                    <a:pt x="1917" y="1801"/>
                  </a:lnTo>
                  <a:lnTo>
                    <a:pt x="1908" y="1790"/>
                  </a:lnTo>
                  <a:lnTo>
                    <a:pt x="1898" y="1780"/>
                  </a:lnTo>
                  <a:lnTo>
                    <a:pt x="1887" y="1771"/>
                  </a:lnTo>
                  <a:lnTo>
                    <a:pt x="1878" y="1762"/>
                  </a:lnTo>
                  <a:lnTo>
                    <a:pt x="1868" y="1752"/>
                  </a:lnTo>
                  <a:lnTo>
                    <a:pt x="1859" y="1743"/>
                  </a:lnTo>
                  <a:lnTo>
                    <a:pt x="1849" y="1734"/>
                  </a:lnTo>
                  <a:lnTo>
                    <a:pt x="1840" y="1727"/>
                  </a:lnTo>
                  <a:lnTo>
                    <a:pt x="1832" y="1720"/>
                  </a:lnTo>
                  <a:lnTo>
                    <a:pt x="1825" y="1713"/>
                  </a:lnTo>
                  <a:lnTo>
                    <a:pt x="1815" y="1706"/>
                  </a:lnTo>
                  <a:lnTo>
                    <a:pt x="1813" y="1706"/>
                  </a:lnTo>
                  <a:lnTo>
                    <a:pt x="1812" y="1703"/>
                  </a:lnTo>
                  <a:lnTo>
                    <a:pt x="1810" y="1703"/>
                  </a:lnTo>
                  <a:lnTo>
                    <a:pt x="1808" y="1701"/>
                  </a:lnTo>
                  <a:lnTo>
                    <a:pt x="1806" y="1699"/>
                  </a:lnTo>
                  <a:lnTo>
                    <a:pt x="1804" y="1696"/>
                  </a:lnTo>
                  <a:lnTo>
                    <a:pt x="1802" y="1696"/>
                  </a:lnTo>
                  <a:lnTo>
                    <a:pt x="1800" y="1694"/>
                  </a:lnTo>
                  <a:lnTo>
                    <a:pt x="1798" y="1694"/>
                  </a:lnTo>
                  <a:lnTo>
                    <a:pt x="1796" y="1692"/>
                  </a:lnTo>
                  <a:lnTo>
                    <a:pt x="1795" y="1689"/>
                  </a:lnTo>
                  <a:lnTo>
                    <a:pt x="1793" y="1689"/>
                  </a:lnTo>
                  <a:lnTo>
                    <a:pt x="1791" y="1687"/>
                  </a:lnTo>
                  <a:close/>
                  <a:moveTo>
                    <a:pt x="1796" y="1491"/>
                  </a:moveTo>
                  <a:lnTo>
                    <a:pt x="1798" y="1498"/>
                  </a:lnTo>
                  <a:lnTo>
                    <a:pt x="1800" y="1505"/>
                  </a:lnTo>
                  <a:lnTo>
                    <a:pt x="1802" y="1512"/>
                  </a:lnTo>
                  <a:lnTo>
                    <a:pt x="1802" y="1522"/>
                  </a:lnTo>
                  <a:lnTo>
                    <a:pt x="1804" y="1529"/>
                  </a:lnTo>
                  <a:lnTo>
                    <a:pt x="1804" y="1536"/>
                  </a:lnTo>
                  <a:lnTo>
                    <a:pt x="1806" y="1543"/>
                  </a:lnTo>
                  <a:lnTo>
                    <a:pt x="1806" y="1552"/>
                  </a:lnTo>
                  <a:lnTo>
                    <a:pt x="1806" y="1559"/>
                  </a:lnTo>
                  <a:lnTo>
                    <a:pt x="1806" y="1566"/>
                  </a:lnTo>
                  <a:lnTo>
                    <a:pt x="1806" y="1575"/>
                  </a:lnTo>
                  <a:lnTo>
                    <a:pt x="1806" y="1582"/>
                  </a:lnTo>
                  <a:lnTo>
                    <a:pt x="1806" y="1589"/>
                  </a:lnTo>
                  <a:lnTo>
                    <a:pt x="1806" y="1599"/>
                  </a:lnTo>
                  <a:lnTo>
                    <a:pt x="1804" y="1606"/>
                  </a:lnTo>
                  <a:lnTo>
                    <a:pt x="1804" y="1615"/>
                  </a:lnTo>
                  <a:lnTo>
                    <a:pt x="1806" y="1615"/>
                  </a:lnTo>
                  <a:lnTo>
                    <a:pt x="1810" y="1617"/>
                  </a:lnTo>
                  <a:lnTo>
                    <a:pt x="1812" y="1620"/>
                  </a:lnTo>
                  <a:lnTo>
                    <a:pt x="1815" y="1620"/>
                  </a:lnTo>
                  <a:lnTo>
                    <a:pt x="1817" y="1622"/>
                  </a:lnTo>
                  <a:lnTo>
                    <a:pt x="1819" y="1624"/>
                  </a:lnTo>
                  <a:lnTo>
                    <a:pt x="1823" y="1627"/>
                  </a:lnTo>
                  <a:lnTo>
                    <a:pt x="1825" y="1627"/>
                  </a:lnTo>
                  <a:lnTo>
                    <a:pt x="1827" y="1629"/>
                  </a:lnTo>
                  <a:lnTo>
                    <a:pt x="1830" y="1631"/>
                  </a:lnTo>
                  <a:lnTo>
                    <a:pt x="1832" y="1634"/>
                  </a:lnTo>
                  <a:lnTo>
                    <a:pt x="1834" y="1636"/>
                  </a:lnTo>
                  <a:lnTo>
                    <a:pt x="1836" y="1636"/>
                  </a:lnTo>
                  <a:lnTo>
                    <a:pt x="1840" y="1638"/>
                  </a:lnTo>
                  <a:lnTo>
                    <a:pt x="1842" y="1641"/>
                  </a:lnTo>
                  <a:lnTo>
                    <a:pt x="1844" y="1641"/>
                  </a:lnTo>
                  <a:lnTo>
                    <a:pt x="1851" y="1645"/>
                  </a:lnTo>
                  <a:lnTo>
                    <a:pt x="1859" y="1652"/>
                  </a:lnTo>
                  <a:lnTo>
                    <a:pt x="1866" y="1657"/>
                  </a:lnTo>
                  <a:lnTo>
                    <a:pt x="1874" y="1661"/>
                  </a:lnTo>
                  <a:lnTo>
                    <a:pt x="1881" y="1668"/>
                  </a:lnTo>
                  <a:lnTo>
                    <a:pt x="1889" y="1673"/>
                  </a:lnTo>
                  <a:lnTo>
                    <a:pt x="1897" y="1678"/>
                  </a:lnTo>
                  <a:lnTo>
                    <a:pt x="1902" y="1685"/>
                  </a:lnTo>
                  <a:lnTo>
                    <a:pt x="1910" y="1689"/>
                  </a:lnTo>
                  <a:lnTo>
                    <a:pt x="1917" y="1696"/>
                  </a:lnTo>
                  <a:lnTo>
                    <a:pt x="1925" y="1703"/>
                  </a:lnTo>
                  <a:lnTo>
                    <a:pt x="1930" y="1708"/>
                  </a:lnTo>
                  <a:lnTo>
                    <a:pt x="1938" y="1715"/>
                  </a:lnTo>
                  <a:lnTo>
                    <a:pt x="1946" y="1722"/>
                  </a:lnTo>
                  <a:lnTo>
                    <a:pt x="1953" y="1727"/>
                  </a:lnTo>
                  <a:lnTo>
                    <a:pt x="1959" y="1734"/>
                  </a:lnTo>
                  <a:lnTo>
                    <a:pt x="1959" y="1727"/>
                  </a:lnTo>
                  <a:lnTo>
                    <a:pt x="1959" y="1722"/>
                  </a:lnTo>
                  <a:lnTo>
                    <a:pt x="1957" y="1715"/>
                  </a:lnTo>
                  <a:lnTo>
                    <a:pt x="1957" y="1708"/>
                  </a:lnTo>
                  <a:lnTo>
                    <a:pt x="1957" y="1701"/>
                  </a:lnTo>
                  <a:lnTo>
                    <a:pt x="1955" y="1694"/>
                  </a:lnTo>
                  <a:lnTo>
                    <a:pt x="1955" y="1689"/>
                  </a:lnTo>
                  <a:lnTo>
                    <a:pt x="1955" y="1682"/>
                  </a:lnTo>
                  <a:lnTo>
                    <a:pt x="1955" y="1675"/>
                  </a:lnTo>
                  <a:lnTo>
                    <a:pt x="1953" y="1671"/>
                  </a:lnTo>
                  <a:lnTo>
                    <a:pt x="1953" y="1664"/>
                  </a:lnTo>
                  <a:lnTo>
                    <a:pt x="1953" y="1657"/>
                  </a:lnTo>
                  <a:lnTo>
                    <a:pt x="1951" y="1652"/>
                  </a:lnTo>
                  <a:lnTo>
                    <a:pt x="1951" y="1645"/>
                  </a:lnTo>
                  <a:lnTo>
                    <a:pt x="1951" y="1641"/>
                  </a:lnTo>
                  <a:lnTo>
                    <a:pt x="1949" y="1634"/>
                  </a:lnTo>
                  <a:lnTo>
                    <a:pt x="1942" y="1624"/>
                  </a:lnTo>
                  <a:lnTo>
                    <a:pt x="1932" y="1615"/>
                  </a:lnTo>
                  <a:lnTo>
                    <a:pt x="1923" y="1606"/>
                  </a:lnTo>
                  <a:lnTo>
                    <a:pt x="1913" y="1596"/>
                  </a:lnTo>
                  <a:lnTo>
                    <a:pt x="1904" y="1587"/>
                  </a:lnTo>
                  <a:lnTo>
                    <a:pt x="1895" y="1578"/>
                  </a:lnTo>
                  <a:lnTo>
                    <a:pt x="1885" y="1568"/>
                  </a:lnTo>
                  <a:lnTo>
                    <a:pt x="1876" y="1559"/>
                  </a:lnTo>
                  <a:lnTo>
                    <a:pt x="1866" y="1550"/>
                  </a:lnTo>
                  <a:lnTo>
                    <a:pt x="1857" y="1543"/>
                  </a:lnTo>
                  <a:lnTo>
                    <a:pt x="1847" y="1533"/>
                  </a:lnTo>
                  <a:lnTo>
                    <a:pt x="1836" y="1524"/>
                  </a:lnTo>
                  <a:lnTo>
                    <a:pt x="1827" y="1515"/>
                  </a:lnTo>
                  <a:lnTo>
                    <a:pt x="1817" y="1508"/>
                  </a:lnTo>
                  <a:lnTo>
                    <a:pt x="1808" y="1498"/>
                  </a:lnTo>
                  <a:lnTo>
                    <a:pt x="1796" y="1491"/>
                  </a:lnTo>
                  <a:close/>
                  <a:moveTo>
                    <a:pt x="1744" y="1575"/>
                  </a:moveTo>
                  <a:lnTo>
                    <a:pt x="1740" y="1557"/>
                  </a:lnTo>
                  <a:lnTo>
                    <a:pt x="1734" y="1540"/>
                  </a:lnTo>
                  <a:lnTo>
                    <a:pt x="1727" y="1524"/>
                  </a:lnTo>
                  <a:lnTo>
                    <a:pt x="1721" y="1508"/>
                  </a:lnTo>
                  <a:lnTo>
                    <a:pt x="1713" y="1491"/>
                  </a:lnTo>
                  <a:lnTo>
                    <a:pt x="1706" y="1477"/>
                  </a:lnTo>
                  <a:lnTo>
                    <a:pt x="1698" y="1463"/>
                  </a:lnTo>
                  <a:lnTo>
                    <a:pt x="1691" y="1449"/>
                  </a:lnTo>
                  <a:lnTo>
                    <a:pt x="1683" y="1435"/>
                  </a:lnTo>
                  <a:lnTo>
                    <a:pt x="1674" y="1424"/>
                  </a:lnTo>
                  <a:lnTo>
                    <a:pt x="1664" y="1412"/>
                  </a:lnTo>
                  <a:lnTo>
                    <a:pt x="1657" y="1400"/>
                  </a:lnTo>
                  <a:lnTo>
                    <a:pt x="1647" y="1389"/>
                  </a:lnTo>
                  <a:lnTo>
                    <a:pt x="1638" y="1380"/>
                  </a:lnTo>
                  <a:lnTo>
                    <a:pt x="1629" y="1370"/>
                  </a:lnTo>
                  <a:lnTo>
                    <a:pt x="1619" y="1361"/>
                  </a:lnTo>
                  <a:lnTo>
                    <a:pt x="1619" y="1359"/>
                  </a:lnTo>
                  <a:lnTo>
                    <a:pt x="1617" y="1359"/>
                  </a:lnTo>
                  <a:lnTo>
                    <a:pt x="1615" y="1356"/>
                  </a:lnTo>
                  <a:lnTo>
                    <a:pt x="1613" y="1356"/>
                  </a:lnTo>
                  <a:lnTo>
                    <a:pt x="1613" y="1354"/>
                  </a:lnTo>
                  <a:lnTo>
                    <a:pt x="1612" y="1354"/>
                  </a:lnTo>
                  <a:lnTo>
                    <a:pt x="1610" y="1354"/>
                  </a:lnTo>
                  <a:lnTo>
                    <a:pt x="1610" y="1352"/>
                  </a:lnTo>
                  <a:lnTo>
                    <a:pt x="1612" y="1363"/>
                  </a:lnTo>
                  <a:lnTo>
                    <a:pt x="1612" y="1373"/>
                  </a:lnTo>
                  <a:lnTo>
                    <a:pt x="1613" y="1384"/>
                  </a:lnTo>
                  <a:lnTo>
                    <a:pt x="1613" y="1394"/>
                  </a:lnTo>
                  <a:lnTo>
                    <a:pt x="1615" y="1405"/>
                  </a:lnTo>
                  <a:lnTo>
                    <a:pt x="1615" y="1414"/>
                  </a:lnTo>
                  <a:lnTo>
                    <a:pt x="1617" y="1424"/>
                  </a:lnTo>
                  <a:lnTo>
                    <a:pt x="1617" y="1433"/>
                  </a:lnTo>
                  <a:lnTo>
                    <a:pt x="1619" y="1445"/>
                  </a:lnTo>
                  <a:lnTo>
                    <a:pt x="1619" y="1454"/>
                  </a:lnTo>
                  <a:lnTo>
                    <a:pt x="1621" y="1463"/>
                  </a:lnTo>
                  <a:lnTo>
                    <a:pt x="1621" y="1473"/>
                  </a:lnTo>
                  <a:lnTo>
                    <a:pt x="1623" y="1482"/>
                  </a:lnTo>
                  <a:lnTo>
                    <a:pt x="1623" y="1491"/>
                  </a:lnTo>
                  <a:lnTo>
                    <a:pt x="1625" y="1501"/>
                  </a:lnTo>
                  <a:lnTo>
                    <a:pt x="1625" y="1510"/>
                  </a:lnTo>
                  <a:lnTo>
                    <a:pt x="1632" y="1515"/>
                  </a:lnTo>
                  <a:lnTo>
                    <a:pt x="1640" y="1517"/>
                  </a:lnTo>
                  <a:lnTo>
                    <a:pt x="1647" y="1522"/>
                  </a:lnTo>
                  <a:lnTo>
                    <a:pt x="1653" y="1526"/>
                  </a:lnTo>
                  <a:lnTo>
                    <a:pt x="1661" y="1529"/>
                  </a:lnTo>
                  <a:lnTo>
                    <a:pt x="1668" y="1533"/>
                  </a:lnTo>
                  <a:lnTo>
                    <a:pt x="1676" y="1538"/>
                  </a:lnTo>
                  <a:lnTo>
                    <a:pt x="1683" y="1543"/>
                  </a:lnTo>
                  <a:lnTo>
                    <a:pt x="1691" y="1545"/>
                  </a:lnTo>
                  <a:lnTo>
                    <a:pt x="1698" y="1550"/>
                  </a:lnTo>
                  <a:lnTo>
                    <a:pt x="1706" y="1554"/>
                  </a:lnTo>
                  <a:lnTo>
                    <a:pt x="1713" y="1559"/>
                  </a:lnTo>
                  <a:lnTo>
                    <a:pt x="1721" y="1564"/>
                  </a:lnTo>
                  <a:lnTo>
                    <a:pt x="1729" y="1568"/>
                  </a:lnTo>
                  <a:lnTo>
                    <a:pt x="1736" y="1571"/>
                  </a:lnTo>
                  <a:lnTo>
                    <a:pt x="1744" y="1575"/>
                  </a:lnTo>
                  <a:close/>
                  <a:moveTo>
                    <a:pt x="1519" y="902"/>
                  </a:moveTo>
                  <a:lnTo>
                    <a:pt x="1513" y="913"/>
                  </a:lnTo>
                  <a:lnTo>
                    <a:pt x="1508" y="925"/>
                  </a:lnTo>
                  <a:lnTo>
                    <a:pt x="1502" y="937"/>
                  </a:lnTo>
                  <a:lnTo>
                    <a:pt x="1495" y="948"/>
                  </a:lnTo>
                  <a:lnTo>
                    <a:pt x="1489" y="960"/>
                  </a:lnTo>
                  <a:lnTo>
                    <a:pt x="1483" y="974"/>
                  </a:lnTo>
                  <a:lnTo>
                    <a:pt x="1479" y="986"/>
                  </a:lnTo>
                  <a:lnTo>
                    <a:pt x="1474" y="1000"/>
                  </a:lnTo>
                  <a:lnTo>
                    <a:pt x="1470" y="1011"/>
                  </a:lnTo>
                  <a:lnTo>
                    <a:pt x="1468" y="1023"/>
                  </a:lnTo>
                  <a:lnTo>
                    <a:pt x="1464" y="1037"/>
                  </a:lnTo>
                  <a:lnTo>
                    <a:pt x="1464" y="1049"/>
                  </a:lnTo>
                  <a:lnTo>
                    <a:pt x="1462" y="1058"/>
                  </a:lnTo>
                  <a:lnTo>
                    <a:pt x="1464" y="1070"/>
                  </a:lnTo>
                  <a:lnTo>
                    <a:pt x="1466" y="1081"/>
                  </a:lnTo>
                  <a:lnTo>
                    <a:pt x="1470" y="1091"/>
                  </a:lnTo>
                  <a:lnTo>
                    <a:pt x="1472" y="1098"/>
                  </a:lnTo>
                  <a:lnTo>
                    <a:pt x="1476" y="1102"/>
                  </a:lnTo>
                  <a:lnTo>
                    <a:pt x="1478" y="1109"/>
                  </a:lnTo>
                  <a:lnTo>
                    <a:pt x="1483" y="1116"/>
                  </a:lnTo>
                  <a:lnTo>
                    <a:pt x="1487" y="1121"/>
                  </a:lnTo>
                  <a:lnTo>
                    <a:pt x="1493" y="1128"/>
                  </a:lnTo>
                  <a:lnTo>
                    <a:pt x="1496" y="1135"/>
                  </a:lnTo>
                  <a:lnTo>
                    <a:pt x="1502" y="1140"/>
                  </a:lnTo>
                  <a:lnTo>
                    <a:pt x="1508" y="1146"/>
                  </a:lnTo>
                  <a:lnTo>
                    <a:pt x="1515" y="1153"/>
                  </a:lnTo>
                  <a:lnTo>
                    <a:pt x="1521" y="1158"/>
                  </a:lnTo>
                  <a:lnTo>
                    <a:pt x="1529" y="1165"/>
                  </a:lnTo>
                  <a:lnTo>
                    <a:pt x="1534" y="1172"/>
                  </a:lnTo>
                  <a:lnTo>
                    <a:pt x="1542" y="1177"/>
                  </a:lnTo>
                  <a:lnTo>
                    <a:pt x="1549" y="1184"/>
                  </a:lnTo>
                  <a:lnTo>
                    <a:pt x="1557" y="1191"/>
                  </a:lnTo>
                  <a:lnTo>
                    <a:pt x="1555" y="1170"/>
                  </a:lnTo>
                  <a:lnTo>
                    <a:pt x="1553" y="1151"/>
                  </a:lnTo>
                  <a:lnTo>
                    <a:pt x="1549" y="1133"/>
                  </a:lnTo>
                  <a:lnTo>
                    <a:pt x="1547" y="1112"/>
                  </a:lnTo>
                  <a:lnTo>
                    <a:pt x="1546" y="1093"/>
                  </a:lnTo>
                  <a:lnTo>
                    <a:pt x="1544" y="1074"/>
                  </a:lnTo>
                  <a:lnTo>
                    <a:pt x="1540" y="1058"/>
                  </a:lnTo>
                  <a:lnTo>
                    <a:pt x="1538" y="1039"/>
                  </a:lnTo>
                  <a:lnTo>
                    <a:pt x="1536" y="1021"/>
                  </a:lnTo>
                  <a:lnTo>
                    <a:pt x="1534" y="1004"/>
                  </a:lnTo>
                  <a:lnTo>
                    <a:pt x="1530" y="986"/>
                  </a:lnTo>
                  <a:lnTo>
                    <a:pt x="1529" y="969"/>
                  </a:lnTo>
                  <a:lnTo>
                    <a:pt x="1527" y="951"/>
                  </a:lnTo>
                  <a:lnTo>
                    <a:pt x="1525" y="934"/>
                  </a:lnTo>
                  <a:lnTo>
                    <a:pt x="1521" y="918"/>
                  </a:lnTo>
                  <a:lnTo>
                    <a:pt x="1519" y="902"/>
                  </a:lnTo>
                  <a:close/>
                  <a:moveTo>
                    <a:pt x="2115" y="2831"/>
                  </a:moveTo>
                  <a:lnTo>
                    <a:pt x="2166" y="2885"/>
                  </a:lnTo>
                  <a:lnTo>
                    <a:pt x="2115" y="2964"/>
                  </a:lnTo>
                  <a:lnTo>
                    <a:pt x="2068" y="2906"/>
                  </a:lnTo>
                  <a:lnTo>
                    <a:pt x="2115" y="2831"/>
                  </a:lnTo>
                  <a:close/>
                  <a:moveTo>
                    <a:pt x="1319" y="2183"/>
                  </a:moveTo>
                  <a:lnTo>
                    <a:pt x="1370" y="2239"/>
                  </a:lnTo>
                  <a:lnTo>
                    <a:pt x="1319" y="2316"/>
                  </a:lnTo>
                  <a:lnTo>
                    <a:pt x="1274" y="2258"/>
                  </a:lnTo>
                  <a:lnTo>
                    <a:pt x="1319" y="218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332656"/>
            <a:ext cx="8066856" cy="838200"/>
          </a:xfrm>
        </p:spPr>
        <p:txBody>
          <a:bodyPr/>
          <a:lstStyle/>
          <a:p>
            <a:r>
              <a:rPr lang="fa-IR" sz="4000" b="1" dirty="0">
                <a:solidFill>
                  <a:srgbClr val="FF0000"/>
                </a:solidFill>
                <a:cs typeface="2  Nazanin" panose="00000400000000000000" pitchFamily="2" charset="-78"/>
              </a:rPr>
              <a:t>مفاهیم مختلف در حوزه ماشین لرنینگ</a:t>
            </a:r>
            <a:br>
              <a:rPr lang="fa-IR" sz="4000" b="1" dirty="0">
                <a:solidFill>
                  <a:srgbClr val="FF0000"/>
                </a:solidFill>
                <a:cs typeface="2  Nazanin" panose="00000400000000000000" pitchFamily="2" charset="-78"/>
              </a:rPr>
            </a:br>
            <a:endParaRPr lang="en-US" sz="4000" dirty="0">
              <a:solidFill>
                <a:srgbClr val="FF0000"/>
              </a:solidFill>
              <a:cs typeface="2  Nazanin" panose="00000400000000000000" pitchFamily="2" charset="-78"/>
            </a:endParaRP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338596" y="2438399"/>
            <a:ext cx="4229884" cy="4213361"/>
          </a:xfrm>
          <a:prstGeom prst="rect">
            <a:avLst/>
          </a:prstGeom>
        </p:spPr>
      </p:pic>
    </p:spTree>
    <p:extLst>
      <p:ext uri="{BB962C8B-B14F-4D97-AF65-F5344CB8AC3E}">
        <p14:creationId xmlns:p14="http://schemas.microsoft.com/office/powerpoint/2010/main" val="80908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 name="Picture 12"/>
          <p:cNvPicPr>
            <a:picLocks noChangeAspect="1"/>
          </p:cNvPicPr>
          <p:nvPr/>
        </p:nvPicPr>
        <p:blipFill>
          <a:blip r:embed="rId2"/>
          <a:stretch>
            <a:fillRect/>
          </a:stretch>
        </p:blipFill>
        <p:spPr>
          <a:xfrm>
            <a:off x="611560" y="980728"/>
            <a:ext cx="8026628" cy="5112568"/>
          </a:xfrm>
          <a:prstGeom prst="rect">
            <a:avLst/>
          </a:prstGeom>
        </p:spPr>
      </p:pic>
    </p:spTree>
    <p:extLst>
      <p:ext uri="{BB962C8B-B14F-4D97-AF65-F5344CB8AC3E}">
        <p14:creationId xmlns:p14="http://schemas.microsoft.com/office/powerpoint/2010/main" val="39639956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043608" y="2412625"/>
            <a:ext cx="7058025" cy="3876675"/>
          </a:xfrm>
          <a:prstGeom prst="rect">
            <a:avLst/>
          </a:prstGeom>
        </p:spPr>
      </p:pic>
      <p:pic>
        <p:nvPicPr>
          <p:cNvPr id="5" name="Picture 4"/>
          <p:cNvPicPr>
            <a:picLocks noChangeAspect="1"/>
          </p:cNvPicPr>
          <p:nvPr/>
        </p:nvPicPr>
        <p:blipFill>
          <a:blip r:embed="rId3"/>
          <a:stretch>
            <a:fillRect/>
          </a:stretch>
        </p:blipFill>
        <p:spPr>
          <a:xfrm>
            <a:off x="214932" y="574300"/>
            <a:ext cx="8715375" cy="1724025"/>
          </a:xfrm>
          <a:prstGeom prst="rect">
            <a:avLst/>
          </a:prstGeom>
        </p:spPr>
      </p:pic>
    </p:spTree>
    <p:extLst>
      <p:ext uri="{BB962C8B-B14F-4D97-AF65-F5344CB8AC3E}">
        <p14:creationId xmlns:p14="http://schemas.microsoft.com/office/powerpoint/2010/main" val="3334146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07504" y="908720"/>
            <a:ext cx="8632539" cy="4759796"/>
          </a:xfrm>
          <a:prstGeom prst="rect">
            <a:avLst/>
          </a:prstGeom>
        </p:spPr>
      </p:pic>
    </p:spTree>
    <p:extLst>
      <p:ext uri="{BB962C8B-B14F-4D97-AF65-F5344CB8AC3E}">
        <p14:creationId xmlns:p14="http://schemas.microsoft.com/office/powerpoint/2010/main" val="1944047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D986068-EC4F-43D7-9D2E-474AC8682D05}"/>
              </a:ext>
            </a:extLst>
          </p:cNvPr>
          <p:cNvSpPr txBox="1">
            <a:spLocks/>
          </p:cNvSpPr>
          <p:nvPr/>
        </p:nvSpPr>
        <p:spPr>
          <a:xfrm>
            <a:off x="323528" y="620688"/>
            <a:ext cx="8229600" cy="4144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400" dirty="0"/>
              <a:t>Apply a prediction function to a feature representation of the image to get the desired output:</a:t>
            </a:r>
            <a:br>
              <a:rPr lang="en-US" altLang="en-US" sz="2400" dirty="0"/>
            </a:br>
            <a:endParaRPr lang="en-US" altLang="en-US" sz="2400" dirty="0"/>
          </a:p>
          <a:p>
            <a:pPr>
              <a:buFontTx/>
              <a:buNone/>
            </a:pPr>
            <a:r>
              <a:rPr lang="en-US" altLang="en-US" sz="2400" dirty="0">
                <a:solidFill>
                  <a:srgbClr val="0000FF"/>
                </a:solidFill>
              </a:rPr>
              <a:t>			</a:t>
            </a:r>
            <a:r>
              <a:rPr lang="en-US" altLang="en-US" sz="6000" dirty="0">
                <a:solidFill>
                  <a:srgbClr val="0000FF"/>
                </a:solidFill>
              </a:rPr>
              <a:t>f(    ) = “apple”</a:t>
            </a:r>
          </a:p>
          <a:p>
            <a:pPr>
              <a:buFontTx/>
              <a:buNone/>
            </a:pPr>
            <a:r>
              <a:rPr lang="en-US" altLang="en-US" sz="6000" dirty="0">
                <a:solidFill>
                  <a:srgbClr val="0000FF"/>
                </a:solidFill>
              </a:rPr>
              <a:t>			f(    ) = “tomato”</a:t>
            </a:r>
          </a:p>
          <a:p>
            <a:pPr>
              <a:buFontTx/>
              <a:buNone/>
            </a:pPr>
            <a:r>
              <a:rPr lang="en-US" altLang="en-US" sz="6000" dirty="0">
                <a:solidFill>
                  <a:srgbClr val="0000FF"/>
                </a:solidFill>
              </a:rPr>
              <a:t>			f(    ) = “cow”</a:t>
            </a:r>
          </a:p>
          <a:p>
            <a:pPr>
              <a:buFontTx/>
              <a:buNone/>
            </a:pPr>
            <a:endParaRPr lang="en-US" altLang="en-US" dirty="0"/>
          </a:p>
          <a:p>
            <a:pPr>
              <a:buFontTx/>
              <a:buNone/>
            </a:pPr>
            <a:endParaRPr lang="en-US" altLang="en-US" dirty="0"/>
          </a:p>
          <a:p>
            <a:pPr>
              <a:buFontTx/>
              <a:buNone/>
            </a:pPr>
            <a:endParaRPr lang="en-US" altLang="en-US" dirty="0"/>
          </a:p>
        </p:txBody>
      </p:sp>
      <p:pic>
        <p:nvPicPr>
          <p:cNvPr id="5" name="Picture 2">
            <a:extLst>
              <a:ext uri="{FF2B5EF4-FFF2-40B4-BE49-F238E27FC236}">
                <a16:creationId xmlns:a16="http://schemas.microsoft.com/office/drawing/2014/main" id="{58718D7E-34AB-545E-8698-FD549664BBB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52469" y="1767651"/>
            <a:ext cx="7620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a:extLst>
              <a:ext uri="{FF2B5EF4-FFF2-40B4-BE49-F238E27FC236}">
                <a16:creationId xmlns:a16="http://schemas.microsoft.com/office/drawing/2014/main" id="{CA00AD15-0EB2-FC33-A119-98F90088A85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52470" y="2765178"/>
            <a:ext cx="7747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663C0784-5A03-0D44-7C4C-DEC5DF24B5B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24759" y="3672643"/>
            <a:ext cx="7747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31612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5536" y="260648"/>
            <a:ext cx="8568952" cy="3947234"/>
          </a:xfrm>
          <a:prstGeom prst="rect">
            <a:avLst/>
          </a:prstGeom>
        </p:spPr>
        <p:txBody>
          <a:bodyPr wrap="square">
            <a:spAutoFit/>
          </a:bodyPr>
          <a:lstStyle/>
          <a:p>
            <a:pPr lvl="1" algn="just" rtl="1" eaLnBrk="1" hangingPunct="1">
              <a:lnSpc>
                <a:spcPct val="150000"/>
              </a:lnSpc>
              <a:buFontTx/>
              <a:buNone/>
            </a:pPr>
            <a:r>
              <a:rPr lang="fa-IR" sz="3200" i="0" dirty="0">
                <a:solidFill>
                  <a:srgbClr val="FFFF00"/>
                </a:solidFill>
                <a:cs typeface="B Titr" panose="00000700000000000000" pitchFamily="2" charset="-78"/>
              </a:rPr>
              <a:t>نانوتكنولوژي</a:t>
            </a:r>
            <a:r>
              <a:rPr lang="fa-IR" i="0" dirty="0">
                <a:solidFill>
                  <a:srgbClr val="FFFF00"/>
                </a:solidFill>
                <a:cs typeface="B Titr" panose="00000700000000000000" pitchFamily="2" charset="-78"/>
              </a:rPr>
              <a:t> </a:t>
            </a:r>
            <a:endParaRPr lang="fa-IR" i="0" dirty="0" smtClean="0">
              <a:solidFill>
                <a:srgbClr val="FFFF00"/>
              </a:solidFill>
              <a:cs typeface="B Titr" panose="00000700000000000000" pitchFamily="2" charset="-78"/>
            </a:endParaRPr>
          </a:p>
          <a:p>
            <a:pPr lvl="1" algn="just" rtl="1" eaLnBrk="1" hangingPunct="1">
              <a:lnSpc>
                <a:spcPct val="150000"/>
              </a:lnSpc>
              <a:buFontTx/>
              <a:buNone/>
            </a:pPr>
            <a:r>
              <a:rPr lang="fa-IR" sz="2700" i="0" dirty="0" smtClean="0">
                <a:solidFill>
                  <a:schemeClr val="accent6">
                    <a:lumMod val="50000"/>
                  </a:schemeClr>
                </a:solidFill>
                <a:cs typeface="B Titr" panose="00000700000000000000" pitchFamily="2" charset="-78"/>
              </a:rPr>
              <a:t>فناوري</a:t>
            </a:r>
            <a:r>
              <a:rPr lang="en-US" sz="2700" i="0" dirty="0" smtClean="0">
                <a:solidFill>
                  <a:schemeClr val="accent6">
                    <a:lumMod val="50000"/>
                  </a:schemeClr>
                </a:solidFill>
                <a:cs typeface="B Titr" panose="00000700000000000000" pitchFamily="2" charset="-78"/>
              </a:rPr>
              <a:t> </a:t>
            </a:r>
            <a:r>
              <a:rPr lang="fa-IR" sz="2700" i="0" dirty="0">
                <a:solidFill>
                  <a:schemeClr val="accent6">
                    <a:lumMod val="50000"/>
                  </a:schemeClr>
                </a:solidFill>
                <a:cs typeface="B Titr" panose="00000700000000000000" pitchFamily="2" charset="-78"/>
              </a:rPr>
              <a:t>نانو يكي از مدرنترين</a:t>
            </a:r>
            <a:r>
              <a:rPr lang="en-US" sz="2700" i="0" dirty="0">
                <a:solidFill>
                  <a:schemeClr val="accent6">
                    <a:lumMod val="50000"/>
                  </a:schemeClr>
                </a:solidFill>
                <a:cs typeface="B Titr" panose="00000700000000000000" pitchFamily="2" charset="-78"/>
              </a:rPr>
              <a:t> </a:t>
            </a:r>
            <a:r>
              <a:rPr lang="fa-IR" sz="2700" i="0" dirty="0">
                <a:solidFill>
                  <a:schemeClr val="accent6">
                    <a:lumMod val="50000"/>
                  </a:schemeClr>
                </a:solidFill>
                <a:cs typeface="B Titr" panose="00000700000000000000" pitchFamily="2" charset="-78"/>
              </a:rPr>
              <a:t>فناوري هاي روز دنياست كه داراي خصوصياتي منحصر به فرد با كاربردهايي در تمام زمينه هاي علم و فناوري است. همين كاربردهاي وسيع فناوري نانو كه از آن به عنوان ويژگي بين رشته اي </a:t>
            </a:r>
            <a:r>
              <a:rPr lang="fa-IR" sz="2700" i="0" dirty="0" smtClean="0">
                <a:solidFill>
                  <a:schemeClr val="accent6">
                    <a:lumMod val="50000"/>
                  </a:schemeClr>
                </a:solidFill>
                <a:cs typeface="B Titr" panose="00000700000000000000" pitchFamily="2" charset="-78"/>
              </a:rPr>
              <a:t>بودن </a:t>
            </a:r>
            <a:r>
              <a:rPr lang="en-US" sz="2700" i="0" dirty="0" smtClean="0">
                <a:solidFill>
                  <a:schemeClr val="accent6">
                    <a:lumMod val="50000"/>
                  </a:schemeClr>
                </a:solidFill>
                <a:cs typeface="B Titr" panose="00000700000000000000" pitchFamily="2" charset="-78"/>
              </a:rPr>
              <a:t>(Cross Science) </a:t>
            </a:r>
            <a:r>
              <a:rPr lang="fa-IR" sz="2700" i="0" dirty="0" smtClean="0">
                <a:solidFill>
                  <a:schemeClr val="accent6">
                    <a:lumMod val="50000"/>
                  </a:schemeClr>
                </a:solidFill>
                <a:cs typeface="B Titr" panose="00000700000000000000" pitchFamily="2" charset="-78"/>
              </a:rPr>
              <a:t>ياد </a:t>
            </a:r>
            <a:r>
              <a:rPr lang="fa-IR" sz="2700" i="0" dirty="0">
                <a:solidFill>
                  <a:schemeClr val="accent6">
                    <a:lumMod val="50000"/>
                  </a:schemeClr>
                </a:solidFill>
                <a:cs typeface="B Titr" panose="00000700000000000000" pitchFamily="2" charset="-78"/>
              </a:rPr>
              <a:t>مي </a:t>
            </a:r>
            <a:r>
              <a:rPr lang="fa-IR" sz="2700" i="0" dirty="0" smtClean="0">
                <a:solidFill>
                  <a:schemeClr val="accent6">
                    <a:lumMod val="50000"/>
                  </a:schemeClr>
                </a:solidFill>
                <a:cs typeface="B Titr" panose="00000700000000000000" pitchFamily="2" charset="-78"/>
              </a:rPr>
              <a:t>شود، عامل </a:t>
            </a:r>
            <a:r>
              <a:rPr lang="fa-IR" sz="2700" i="0" dirty="0">
                <a:solidFill>
                  <a:schemeClr val="accent6">
                    <a:lumMod val="50000"/>
                  </a:schemeClr>
                </a:solidFill>
                <a:cs typeface="B Titr" panose="00000700000000000000" pitchFamily="2" charset="-78"/>
              </a:rPr>
              <a:t>مهمي در فراگير شدن اين  </a:t>
            </a:r>
            <a:r>
              <a:rPr lang="fa-IR" sz="2700" i="0" dirty="0" smtClean="0">
                <a:solidFill>
                  <a:schemeClr val="accent6">
                    <a:lumMod val="50000"/>
                  </a:schemeClr>
                </a:solidFill>
                <a:cs typeface="B Titr" panose="00000700000000000000" pitchFamily="2" charset="-78"/>
              </a:rPr>
              <a:t>فناوری نوپا و </a:t>
            </a:r>
            <a:r>
              <a:rPr lang="fa-IR" sz="2700" i="0" dirty="0">
                <a:solidFill>
                  <a:schemeClr val="accent6">
                    <a:lumMod val="50000"/>
                  </a:schemeClr>
                </a:solidFill>
                <a:cs typeface="B Titr" panose="00000700000000000000" pitchFamily="2" charset="-78"/>
              </a:rPr>
              <a:t>جديد است. </a:t>
            </a:r>
            <a:endParaRPr lang="fa-IR" i="0" dirty="0">
              <a:solidFill>
                <a:schemeClr val="accent6">
                  <a:lumMod val="50000"/>
                </a:schemeClr>
              </a:solidFill>
              <a:cs typeface="B Titr" panose="00000700000000000000" pitchFamily="2" charset="-78"/>
            </a:endParaRPr>
          </a:p>
        </p:txBody>
      </p:sp>
    </p:spTree>
    <p:extLst>
      <p:ext uri="{BB962C8B-B14F-4D97-AF65-F5344CB8AC3E}">
        <p14:creationId xmlns:p14="http://schemas.microsoft.com/office/powerpoint/2010/main" val="15508854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1295400" y="977107"/>
            <a:ext cx="6553200" cy="3744912"/>
          </a:xfrm>
          <a:prstGeom prst="rect">
            <a:avLst/>
          </a:prstGeom>
          <a:solidFill>
            <a:schemeClr val="accent5">
              <a:lumMod val="75000"/>
            </a:schemeClr>
          </a:solidFill>
          <a:ln w="9525" algn="ctr">
            <a:solidFill>
              <a:srgbClr val="00FFFF"/>
            </a:solidFill>
            <a:miter lim="800000"/>
            <a:headEnd/>
            <a:tailEnd/>
          </a:ln>
          <a:effectLst/>
        </p:spPr>
        <p:txBody>
          <a:bodyPr wrap="none" anchor="ctr">
            <a:spAutoFit/>
          </a:bodyPr>
          <a:lstStyle/>
          <a:p>
            <a:pPr algn="l" rtl="0">
              <a:defRPr/>
            </a:pPr>
            <a:endParaRPr lang="en-US">
              <a:latin typeface="Arial" charset="0"/>
              <a:cs typeface="Arial" charset="0"/>
            </a:endParaRPr>
          </a:p>
        </p:txBody>
      </p:sp>
      <p:sp>
        <p:nvSpPr>
          <p:cNvPr id="4" name="Oval 4"/>
          <p:cNvSpPr>
            <a:spLocks noChangeArrowheads="1"/>
          </p:cNvSpPr>
          <p:nvPr/>
        </p:nvSpPr>
        <p:spPr bwMode="auto">
          <a:xfrm>
            <a:off x="1763713" y="1270000"/>
            <a:ext cx="2141537" cy="1428750"/>
          </a:xfrm>
          <a:prstGeom prst="ellipse">
            <a:avLst/>
          </a:prstGeom>
          <a:solidFill>
            <a:srgbClr val="FFFFFF"/>
          </a:solidFill>
          <a:ln w="9525" algn="ctr">
            <a:solidFill>
              <a:srgbClr val="FF0000"/>
            </a:solidFill>
            <a:round/>
            <a:headEnd/>
            <a:tailEnd/>
          </a:ln>
        </p:spPr>
        <p:txBody>
          <a:bodyPr anchor="ctr">
            <a:spAutoFit/>
          </a:bodyPr>
          <a:lstStyle/>
          <a:p>
            <a:pPr algn="l" rtl="0"/>
            <a:endParaRPr lang="fa-IR" sz="2000" b="1" dirty="0">
              <a:latin typeface="B Zar" pitchFamily="2" charset="-78"/>
              <a:ea typeface="PMingLiU" pitchFamily="18" charset="-120"/>
              <a:cs typeface="B Zar" pitchFamily="2" charset="-78"/>
            </a:endParaRPr>
          </a:p>
          <a:p>
            <a:pPr algn="ctr" rtl="0"/>
            <a:r>
              <a:rPr lang="fa-IR" sz="2000" b="1" dirty="0" smtClean="0">
                <a:solidFill>
                  <a:schemeClr val="tx2"/>
                </a:solidFill>
                <a:latin typeface="B Zar" pitchFamily="2" charset="-78"/>
                <a:ea typeface="PMingLiU" pitchFamily="18" charset="-120"/>
                <a:cs typeface="B Zar" pitchFamily="2" charset="-78"/>
              </a:rPr>
              <a:t>پزشکی</a:t>
            </a:r>
            <a:endParaRPr lang="fa-IR" sz="2000" b="1" dirty="0">
              <a:solidFill>
                <a:schemeClr val="tx2"/>
              </a:solidFill>
              <a:latin typeface="B Zar" pitchFamily="2" charset="-78"/>
              <a:ea typeface="PMingLiU" pitchFamily="18" charset="-120"/>
              <a:cs typeface="B Zar" pitchFamily="2" charset="-78"/>
            </a:endParaRPr>
          </a:p>
          <a:p>
            <a:pPr algn="l" rtl="0"/>
            <a:endParaRPr lang="en-US" sz="2000" b="1" dirty="0">
              <a:latin typeface="B Zar" pitchFamily="2" charset="-78"/>
              <a:ea typeface="PMingLiU" pitchFamily="18" charset="-120"/>
              <a:cs typeface="B Zar" pitchFamily="2" charset="-78"/>
            </a:endParaRPr>
          </a:p>
        </p:txBody>
      </p:sp>
      <p:sp>
        <p:nvSpPr>
          <p:cNvPr id="5" name="Oval 5"/>
          <p:cNvSpPr>
            <a:spLocks noChangeArrowheads="1"/>
          </p:cNvSpPr>
          <p:nvPr/>
        </p:nvSpPr>
        <p:spPr bwMode="auto">
          <a:xfrm>
            <a:off x="1763713" y="2998788"/>
            <a:ext cx="2141537" cy="1428750"/>
          </a:xfrm>
          <a:prstGeom prst="ellipse">
            <a:avLst/>
          </a:prstGeom>
          <a:solidFill>
            <a:srgbClr val="FFFFFF"/>
          </a:solidFill>
          <a:ln w="9525" algn="ctr">
            <a:solidFill>
              <a:srgbClr val="FF0000"/>
            </a:solidFill>
            <a:round/>
            <a:headEnd/>
            <a:tailEnd/>
          </a:ln>
        </p:spPr>
        <p:txBody>
          <a:bodyPr anchor="ctr">
            <a:spAutoFit/>
          </a:bodyPr>
          <a:lstStyle/>
          <a:p>
            <a:pPr algn="l" rtl="0"/>
            <a:endParaRPr lang="fa-IR" sz="2000" b="1">
              <a:latin typeface="B Zar" pitchFamily="2" charset="-78"/>
              <a:ea typeface="PMingLiU" pitchFamily="18" charset="-120"/>
              <a:cs typeface="B Zar" pitchFamily="2" charset="-78"/>
            </a:endParaRPr>
          </a:p>
          <a:p>
            <a:pPr algn="ctr" rtl="0"/>
            <a:r>
              <a:rPr lang="fa-IR" sz="2000" b="1">
                <a:solidFill>
                  <a:schemeClr val="tx2"/>
                </a:solidFill>
                <a:latin typeface="B Zar" pitchFamily="2" charset="-78"/>
                <a:ea typeface="PMingLiU" pitchFamily="18" charset="-120"/>
                <a:cs typeface="B Zar" pitchFamily="2" charset="-78"/>
              </a:rPr>
              <a:t>شيمي</a:t>
            </a:r>
          </a:p>
          <a:p>
            <a:pPr algn="l" rtl="0"/>
            <a:endParaRPr lang="en-US" sz="2000" b="1">
              <a:latin typeface="B Zar" pitchFamily="2" charset="-78"/>
              <a:ea typeface="PMingLiU" pitchFamily="18" charset="-120"/>
              <a:cs typeface="B Zar" pitchFamily="2" charset="-78"/>
            </a:endParaRPr>
          </a:p>
        </p:txBody>
      </p:sp>
      <p:sp>
        <p:nvSpPr>
          <p:cNvPr id="6" name="Oval 6"/>
          <p:cNvSpPr>
            <a:spLocks noChangeArrowheads="1"/>
          </p:cNvSpPr>
          <p:nvPr/>
        </p:nvSpPr>
        <p:spPr bwMode="auto">
          <a:xfrm>
            <a:off x="5508625" y="2998788"/>
            <a:ext cx="2141538" cy="1428750"/>
          </a:xfrm>
          <a:prstGeom prst="ellipse">
            <a:avLst/>
          </a:prstGeom>
          <a:solidFill>
            <a:srgbClr val="FFFFFF"/>
          </a:solidFill>
          <a:ln w="9525" algn="ctr">
            <a:solidFill>
              <a:srgbClr val="FF0000"/>
            </a:solidFill>
            <a:round/>
            <a:headEnd/>
            <a:tailEnd/>
          </a:ln>
        </p:spPr>
        <p:txBody>
          <a:bodyPr anchor="ctr">
            <a:spAutoFit/>
          </a:bodyPr>
          <a:lstStyle/>
          <a:p>
            <a:pPr algn="ctr" rtl="0"/>
            <a:endParaRPr lang="fa-IR" sz="2000" b="1">
              <a:solidFill>
                <a:schemeClr val="bg1"/>
              </a:solidFill>
              <a:latin typeface="B Zar" pitchFamily="2" charset="-78"/>
              <a:ea typeface="PMingLiU" pitchFamily="18" charset="-120"/>
              <a:cs typeface="B Zar" pitchFamily="2" charset="-78"/>
            </a:endParaRPr>
          </a:p>
          <a:p>
            <a:pPr algn="ctr" rtl="0"/>
            <a:r>
              <a:rPr lang="fa-IR" sz="2000" b="1">
                <a:solidFill>
                  <a:schemeClr val="tx2"/>
                </a:solidFill>
                <a:latin typeface="B Zar" pitchFamily="2" charset="-78"/>
                <a:ea typeface="PMingLiU" pitchFamily="18" charset="-120"/>
                <a:cs typeface="B Zar" pitchFamily="2" charset="-78"/>
              </a:rPr>
              <a:t>فيزيک</a:t>
            </a:r>
          </a:p>
          <a:p>
            <a:pPr algn="ctr" rtl="0"/>
            <a:endParaRPr lang="en-US" sz="2000" b="1">
              <a:solidFill>
                <a:schemeClr val="bg1"/>
              </a:solidFill>
              <a:latin typeface="B Zar" pitchFamily="2" charset="-78"/>
              <a:ea typeface="PMingLiU" pitchFamily="18" charset="-120"/>
              <a:cs typeface="B Zar" pitchFamily="2" charset="-78"/>
            </a:endParaRPr>
          </a:p>
        </p:txBody>
      </p:sp>
      <p:sp>
        <p:nvSpPr>
          <p:cNvPr id="7" name="Oval 7"/>
          <p:cNvSpPr>
            <a:spLocks noChangeArrowheads="1"/>
          </p:cNvSpPr>
          <p:nvPr/>
        </p:nvSpPr>
        <p:spPr bwMode="auto">
          <a:xfrm>
            <a:off x="5580063" y="1198563"/>
            <a:ext cx="2141537" cy="1428750"/>
          </a:xfrm>
          <a:prstGeom prst="ellipse">
            <a:avLst/>
          </a:prstGeom>
          <a:solidFill>
            <a:srgbClr val="FFFFFF"/>
          </a:solidFill>
          <a:ln w="9525" algn="ctr">
            <a:solidFill>
              <a:srgbClr val="FF0000"/>
            </a:solidFill>
            <a:round/>
            <a:headEnd/>
            <a:tailEnd/>
          </a:ln>
        </p:spPr>
        <p:txBody>
          <a:bodyPr anchor="ctr">
            <a:spAutoFit/>
          </a:bodyPr>
          <a:lstStyle/>
          <a:p>
            <a:pPr algn="l" rtl="0"/>
            <a:endParaRPr lang="fa-IR" sz="2000" b="1">
              <a:latin typeface="B Zar" pitchFamily="2" charset="-78"/>
              <a:ea typeface="PMingLiU" pitchFamily="18" charset="-120"/>
              <a:cs typeface="B Zar" pitchFamily="2" charset="-78"/>
            </a:endParaRPr>
          </a:p>
          <a:p>
            <a:pPr algn="ctr" rtl="0"/>
            <a:r>
              <a:rPr lang="fa-IR" sz="2000" b="1">
                <a:solidFill>
                  <a:schemeClr val="tx2"/>
                </a:solidFill>
                <a:latin typeface="B Zar" pitchFamily="2" charset="-78"/>
                <a:ea typeface="PMingLiU" pitchFamily="18" charset="-120"/>
                <a:cs typeface="B Zar" pitchFamily="2" charset="-78"/>
              </a:rPr>
              <a:t>مهندسي</a:t>
            </a:r>
          </a:p>
          <a:p>
            <a:pPr algn="l" rtl="0"/>
            <a:endParaRPr lang="en-US" sz="2000" b="1">
              <a:latin typeface="B Zar" pitchFamily="2" charset="-78"/>
              <a:ea typeface="PMingLiU" pitchFamily="18" charset="-120"/>
              <a:cs typeface="B Zar" pitchFamily="2" charset="-78"/>
            </a:endParaRPr>
          </a:p>
        </p:txBody>
      </p:sp>
      <p:sp>
        <p:nvSpPr>
          <p:cNvPr id="8" name="Oval 8"/>
          <p:cNvSpPr>
            <a:spLocks noChangeArrowheads="1"/>
          </p:cNvSpPr>
          <p:nvPr/>
        </p:nvSpPr>
        <p:spPr bwMode="auto">
          <a:xfrm>
            <a:off x="3924300" y="2135188"/>
            <a:ext cx="1657350" cy="1428750"/>
          </a:xfrm>
          <a:prstGeom prst="ellipse">
            <a:avLst/>
          </a:prstGeom>
          <a:solidFill>
            <a:srgbClr val="FFFFFF"/>
          </a:solidFill>
          <a:ln w="9525" algn="ctr">
            <a:solidFill>
              <a:srgbClr val="FF0000"/>
            </a:solidFill>
            <a:round/>
            <a:headEnd/>
            <a:tailEnd/>
          </a:ln>
        </p:spPr>
        <p:txBody>
          <a:bodyPr anchor="ctr">
            <a:spAutoFit/>
          </a:bodyPr>
          <a:lstStyle/>
          <a:p>
            <a:pPr algn="l" rtl="0"/>
            <a:endParaRPr lang="fa-IR" sz="2000" b="1">
              <a:latin typeface="B Zar" pitchFamily="2" charset="-78"/>
              <a:ea typeface="PMingLiU" pitchFamily="18" charset="-120"/>
              <a:cs typeface="B Zar" pitchFamily="2" charset="-78"/>
            </a:endParaRPr>
          </a:p>
          <a:p>
            <a:pPr algn="ctr" rtl="0"/>
            <a:r>
              <a:rPr lang="fa-IR" sz="2000" b="1">
                <a:solidFill>
                  <a:schemeClr val="tx2"/>
                </a:solidFill>
                <a:latin typeface="B Zar" pitchFamily="2" charset="-78"/>
                <a:ea typeface="PMingLiU" pitchFamily="18" charset="-120"/>
                <a:cs typeface="B Zar" pitchFamily="2" charset="-78"/>
              </a:rPr>
              <a:t>نـــانو</a:t>
            </a:r>
          </a:p>
          <a:p>
            <a:pPr algn="l" rtl="0"/>
            <a:endParaRPr lang="en-US" sz="2000" b="1">
              <a:latin typeface="B Zar" pitchFamily="2" charset="-78"/>
              <a:ea typeface="PMingLiU" pitchFamily="18" charset="-120"/>
              <a:cs typeface="B Zar" pitchFamily="2" charset="-78"/>
            </a:endParaRPr>
          </a:p>
        </p:txBody>
      </p:sp>
      <p:grpSp>
        <p:nvGrpSpPr>
          <p:cNvPr id="9" name="Group 9"/>
          <p:cNvGrpSpPr>
            <a:grpSpLocks/>
          </p:cNvGrpSpPr>
          <p:nvPr/>
        </p:nvGrpSpPr>
        <p:grpSpPr bwMode="auto">
          <a:xfrm>
            <a:off x="1429182" y="1094705"/>
            <a:ext cx="6913562" cy="3990975"/>
            <a:chOff x="793" y="1162"/>
            <a:chExt cx="4355" cy="2514"/>
          </a:xfrm>
        </p:grpSpPr>
        <p:sp>
          <p:nvSpPr>
            <p:cNvPr id="10" name="Line 10"/>
            <p:cNvSpPr>
              <a:spLocks noChangeShapeType="1"/>
            </p:cNvSpPr>
            <p:nvPr/>
          </p:nvSpPr>
          <p:spPr bwMode="auto">
            <a:xfrm>
              <a:off x="793" y="1162"/>
              <a:ext cx="4355" cy="2514"/>
            </a:xfrm>
            <a:prstGeom prst="line">
              <a:avLst/>
            </a:prstGeom>
            <a:noFill/>
            <a:ln w="25400">
              <a:solidFill>
                <a:srgbClr val="00B0F0"/>
              </a:solidFill>
              <a:round/>
              <a:headEnd/>
              <a:tailEnd/>
            </a:ln>
            <a:extLst>
              <a:ext uri="{909E8E84-426E-40DD-AFC4-6F175D3DCCD1}">
                <a14:hiddenFill xmlns:a14="http://schemas.microsoft.com/office/drawing/2010/main">
                  <a:noFill/>
                </a14:hiddenFill>
              </a:ext>
            </a:extLst>
          </p:spPr>
          <p:txBody>
            <a:bodyPr>
              <a:spAutoFit/>
            </a:bodyPr>
            <a:lstStyle/>
            <a:p>
              <a:endParaRPr lang="fa-IR"/>
            </a:p>
          </p:txBody>
        </p:sp>
        <p:sp>
          <p:nvSpPr>
            <p:cNvPr id="11" name="Line 11"/>
            <p:cNvSpPr>
              <a:spLocks noChangeShapeType="1"/>
            </p:cNvSpPr>
            <p:nvPr/>
          </p:nvSpPr>
          <p:spPr bwMode="auto">
            <a:xfrm flipV="1">
              <a:off x="839" y="1162"/>
              <a:ext cx="4218" cy="2450"/>
            </a:xfrm>
            <a:prstGeom prst="line">
              <a:avLst/>
            </a:prstGeom>
            <a:noFill/>
            <a:ln w="25400">
              <a:solidFill>
                <a:srgbClr val="00B0F0"/>
              </a:solidFill>
              <a:round/>
              <a:headEnd/>
              <a:tailEnd/>
            </a:ln>
            <a:extLst>
              <a:ext uri="{909E8E84-426E-40DD-AFC4-6F175D3DCCD1}">
                <a14:hiddenFill xmlns:a14="http://schemas.microsoft.com/office/drawing/2010/main">
                  <a:noFill/>
                </a14:hiddenFill>
              </a:ext>
            </a:extLst>
          </p:spPr>
          <p:txBody>
            <a:bodyPr>
              <a:spAutoFit/>
            </a:bodyPr>
            <a:lstStyle/>
            <a:p>
              <a:endParaRPr lang="fa-IR"/>
            </a:p>
          </p:txBody>
        </p:sp>
      </p:grpSp>
      <p:sp>
        <p:nvSpPr>
          <p:cNvPr id="12" name="Rectangle 3"/>
          <p:cNvSpPr txBox="1">
            <a:spLocks noChangeArrowheads="1"/>
          </p:cNvSpPr>
          <p:nvPr/>
        </p:nvSpPr>
        <p:spPr bwMode="auto">
          <a:xfrm>
            <a:off x="121082" y="117598"/>
            <a:ext cx="7835294" cy="977107"/>
          </a:xfrm>
          <a:prstGeom prst="rect">
            <a:avLst/>
          </a:prstGeom>
          <a:noFill/>
          <a:ln w="9525">
            <a:noFill/>
            <a:miter lim="800000"/>
            <a:headEnd/>
            <a:tailEnd/>
          </a:ln>
        </p:spPr>
        <p:txBody>
          <a:bodyPr/>
          <a:lstStyle/>
          <a:p>
            <a:pPr marL="273050" indent="-273050" algn="r" eaLnBrk="0" hangingPunct="0">
              <a:spcBef>
                <a:spcPts val="600"/>
              </a:spcBef>
              <a:buClr>
                <a:srgbClr val="FFFF00"/>
              </a:buClr>
              <a:defRPr/>
            </a:pPr>
            <a:r>
              <a:rPr lang="en-US" sz="3600" i="0" dirty="0" smtClean="0">
                <a:solidFill>
                  <a:srgbClr val="7030A0"/>
                </a:solidFill>
                <a:effectLst>
                  <a:outerShdw blurRad="38100" dist="38100" dir="2700000" algn="tl">
                    <a:srgbClr val="000000">
                      <a:alpha val="43137"/>
                    </a:srgbClr>
                  </a:outerShdw>
                </a:effectLst>
                <a:latin typeface="+mn-lt"/>
                <a:cs typeface="B Zar" panose="00000400000000000000" pitchFamily="2" charset="-78"/>
              </a:rPr>
              <a:t>!</a:t>
            </a:r>
            <a:r>
              <a:rPr lang="fa-IR" sz="3600" b="1" i="0" dirty="0" smtClean="0">
                <a:solidFill>
                  <a:srgbClr val="7030A0"/>
                </a:solidFill>
                <a:effectLst>
                  <a:outerShdw blurRad="38100" dist="38100" dir="2700000" algn="tl">
                    <a:srgbClr val="000000">
                      <a:alpha val="43137"/>
                    </a:srgbClr>
                  </a:outerShdw>
                </a:effectLst>
                <a:latin typeface="+mn-lt"/>
                <a:cs typeface="B Zar" panose="00000400000000000000" pitchFamily="2" charset="-78"/>
              </a:rPr>
              <a:t>فناوري </a:t>
            </a:r>
            <a:r>
              <a:rPr lang="ar-SA" sz="3600" b="1" i="0" dirty="0">
                <a:solidFill>
                  <a:srgbClr val="7030A0"/>
                </a:solidFill>
                <a:effectLst>
                  <a:outerShdw blurRad="38100" dist="38100" dir="2700000" algn="tl">
                    <a:srgbClr val="000000">
                      <a:alpha val="43137"/>
                    </a:srgbClr>
                  </a:outerShdw>
                </a:effectLst>
                <a:latin typeface="+mn-lt"/>
                <a:cs typeface="B Zar" panose="00000400000000000000" pitchFamily="2" charset="-78"/>
              </a:rPr>
              <a:t>نانو </a:t>
            </a:r>
            <a:r>
              <a:rPr lang="fa-IR" sz="3600" b="1" i="0" dirty="0">
                <a:solidFill>
                  <a:srgbClr val="7030A0"/>
                </a:solidFill>
                <a:effectLst>
                  <a:outerShdw blurRad="38100" dist="38100" dir="2700000" algn="tl">
                    <a:srgbClr val="000000">
                      <a:alpha val="43137"/>
                    </a:srgbClr>
                  </a:outerShdw>
                </a:effectLst>
                <a:latin typeface="+mn-lt"/>
                <a:cs typeface="B Zar" panose="00000400000000000000" pitchFamily="2" charset="-78"/>
              </a:rPr>
              <a:t>يک رشته جديد </a:t>
            </a:r>
            <a:r>
              <a:rPr lang="fa-IR" sz="3600" b="1" i="0" dirty="0" smtClean="0">
                <a:solidFill>
                  <a:srgbClr val="7030A0"/>
                </a:solidFill>
                <a:effectLst>
                  <a:outerShdw blurRad="38100" dist="38100" dir="2700000" algn="tl">
                    <a:srgbClr val="000000">
                      <a:alpha val="43137"/>
                    </a:srgbClr>
                  </a:outerShdw>
                </a:effectLst>
                <a:latin typeface="+mn-lt"/>
                <a:cs typeface="B Zar" panose="00000400000000000000" pitchFamily="2" charset="-78"/>
              </a:rPr>
              <a:t>نيست</a:t>
            </a:r>
            <a:endParaRPr lang="en-US" sz="3600" b="1" i="0" dirty="0">
              <a:solidFill>
                <a:srgbClr val="7030A0"/>
              </a:solidFill>
              <a:effectLst>
                <a:outerShdw blurRad="38100" dist="38100" dir="2700000" algn="tl">
                  <a:srgbClr val="000000">
                    <a:alpha val="43137"/>
                  </a:srgbClr>
                </a:outerShdw>
              </a:effectLst>
              <a:latin typeface="+mn-lt"/>
              <a:cs typeface="B Zar" panose="00000400000000000000" pitchFamily="2" charset="-78"/>
            </a:endParaRPr>
          </a:p>
        </p:txBody>
      </p:sp>
    </p:spTree>
    <p:extLst>
      <p:ext uri="{BB962C8B-B14F-4D97-AF65-F5344CB8AC3E}">
        <p14:creationId xmlns:p14="http://schemas.microsoft.com/office/powerpoint/2010/main" val="2368675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403350" y="1208088"/>
            <a:ext cx="6553200" cy="3744912"/>
          </a:xfrm>
          <a:prstGeom prst="rect">
            <a:avLst/>
          </a:prstGeom>
          <a:solidFill>
            <a:schemeClr val="accent6">
              <a:lumMod val="50000"/>
            </a:schemeClr>
          </a:solidFill>
          <a:ln w="9525" algn="ctr">
            <a:solidFill>
              <a:srgbClr val="FF9900"/>
            </a:solidFill>
            <a:miter lim="800000"/>
            <a:headEnd/>
            <a:tailEnd/>
          </a:ln>
          <a:effectLst/>
        </p:spPr>
        <p:txBody>
          <a:bodyPr wrap="none" anchor="ctr">
            <a:spAutoFit/>
          </a:bodyPr>
          <a:lstStyle/>
          <a:p>
            <a:pPr algn="l" rtl="0">
              <a:defRPr/>
            </a:pPr>
            <a:endParaRPr lang="en-US">
              <a:latin typeface="Arial" charset="0"/>
              <a:cs typeface="Arial" charset="0"/>
            </a:endParaRPr>
          </a:p>
        </p:txBody>
      </p:sp>
      <p:sp>
        <p:nvSpPr>
          <p:cNvPr id="5" name="Oval 4"/>
          <p:cNvSpPr>
            <a:spLocks noChangeArrowheads="1"/>
          </p:cNvSpPr>
          <p:nvPr/>
        </p:nvSpPr>
        <p:spPr bwMode="auto">
          <a:xfrm>
            <a:off x="2667000" y="1620838"/>
            <a:ext cx="2212975" cy="1963737"/>
          </a:xfrm>
          <a:prstGeom prst="ellipse">
            <a:avLst/>
          </a:prstGeom>
          <a:solidFill>
            <a:srgbClr val="FFFFFF"/>
          </a:solidFill>
          <a:ln w="9525" algn="ctr">
            <a:solidFill>
              <a:srgbClr val="FF9900"/>
            </a:solidFill>
            <a:round/>
            <a:headEnd/>
            <a:tailEnd/>
          </a:ln>
        </p:spPr>
        <p:txBody>
          <a:bodyPr anchor="ctr"/>
          <a:lstStyle/>
          <a:p>
            <a:pPr algn="ctr" rtl="0"/>
            <a:r>
              <a:rPr lang="fa-IR" sz="2000" dirty="0" smtClean="0">
                <a:solidFill>
                  <a:schemeClr val="tx2"/>
                </a:solidFill>
                <a:latin typeface="B Zar" pitchFamily="2" charset="-78"/>
                <a:ea typeface="PMingLiU" pitchFamily="18" charset="-120"/>
                <a:cs typeface="B Zar" pitchFamily="2" charset="-78"/>
              </a:rPr>
              <a:t>پزشکی</a:t>
            </a:r>
            <a:endParaRPr lang="fa-IR" sz="2000" b="1" dirty="0">
              <a:solidFill>
                <a:schemeClr val="tx2"/>
              </a:solidFill>
              <a:latin typeface="B Zar" pitchFamily="2" charset="-78"/>
              <a:ea typeface="PMingLiU" pitchFamily="18" charset="-120"/>
              <a:cs typeface="B Zar" pitchFamily="2" charset="-78"/>
            </a:endParaRPr>
          </a:p>
          <a:p>
            <a:pPr algn="l" rtl="0"/>
            <a:endParaRPr lang="en-US" sz="2000" b="1" dirty="0">
              <a:latin typeface="B Zar" pitchFamily="2" charset="-78"/>
              <a:ea typeface="PMingLiU" pitchFamily="18" charset="-120"/>
              <a:cs typeface="B Zar" pitchFamily="2" charset="-78"/>
            </a:endParaRPr>
          </a:p>
        </p:txBody>
      </p:sp>
      <p:sp>
        <p:nvSpPr>
          <p:cNvPr id="6" name="Oval 5"/>
          <p:cNvSpPr>
            <a:spLocks noChangeArrowheads="1"/>
          </p:cNvSpPr>
          <p:nvPr/>
        </p:nvSpPr>
        <p:spPr bwMode="auto">
          <a:xfrm>
            <a:off x="2667000" y="2792413"/>
            <a:ext cx="2119313" cy="2008187"/>
          </a:xfrm>
          <a:prstGeom prst="ellipse">
            <a:avLst/>
          </a:prstGeom>
          <a:solidFill>
            <a:srgbClr val="FFFFFF"/>
          </a:solidFill>
          <a:ln w="9525" algn="ctr">
            <a:solidFill>
              <a:srgbClr val="FF9900"/>
            </a:solidFill>
            <a:round/>
            <a:headEnd/>
            <a:tailEnd/>
          </a:ln>
        </p:spPr>
        <p:txBody>
          <a:bodyPr anchor="ctr"/>
          <a:lstStyle/>
          <a:p>
            <a:pPr algn="l" rtl="0"/>
            <a:endParaRPr lang="fa-IR" sz="2000" b="1">
              <a:latin typeface="B Zar" pitchFamily="2" charset="-78"/>
              <a:ea typeface="PMingLiU" pitchFamily="18" charset="-120"/>
              <a:cs typeface="B Zar" pitchFamily="2" charset="-78"/>
            </a:endParaRPr>
          </a:p>
          <a:p>
            <a:pPr algn="ctr" rtl="0"/>
            <a:r>
              <a:rPr lang="fa-IR" sz="2000" b="1">
                <a:solidFill>
                  <a:schemeClr val="tx2"/>
                </a:solidFill>
                <a:latin typeface="B Zar" pitchFamily="2" charset="-78"/>
                <a:ea typeface="PMingLiU" pitchFamily="18" charset="-120"/>
                <a:cs typeface="B Zar" pitchFamily="2" charset="-78"/>
              </a:rPr>
              <a:t>شيمي</a:t>
            </a:r>
          </a:p>
          <a:p>
            <a:pPr algn="l" rtl="0"/>
            <a:endParaRPr lang="en-US" sz="2000" b="1">
              <a:latin typeface="B Zar" pitchFamily="2" charset="-78"/>
              <a:ea typeface="PMingLiU" pitchFamily="18" charset="-120"/>
              <a:cs typeface="B Zar" pitchFamily="2" charset="-78"/>
            </a:endParaRPr>
          </a:p>
        </p:txBody>
      </p:sp>
      <p:sp>
        <p:nvSpPr>
          <p:cNvPr id="7" name="Oval 6"/>
          <p:cNvSpPr>
            <a:spLocks noChangeArrowheads="1"/>
          </p:cNvSpPr>
          <p:nvPr/>
        </p:nvSpPr>
        <p:spPr bwMode="auto">
          <a:xfrm>
            <a:off x="4500563" y="2719388"/>
            <a:ext cx="2357437" cy="2081212"/>
          </a:xfrm>
          <a:prstGeom prst="ellipse">
            <a:avLst/>
          </a:prstGeom>
          <a:solidFill>
            <a:srgbClr val="FFFFFF"/>
          </a:solidFill>
          <a:ln w="9525" algn="ctr">
            <a:solidFill>
              <a:srgbClr val="FF9900"/>
            </a:solidFill>
            <a:round/>
            <a:headEnd/>
            <a:tailEnd/>
          </a:ln>
        </p:spPr>
        <p:txBody>
          <a:bodyPr anchor="ctr"/>
          <a:lstStyle/>
          <a:p>
            <a:pPr algn="l" rtl="0"/>
            <a:endParaRPr lang="fa-IR" sz="2000" b="1">
              <a:latin typeface="B Zar" pitchFamily="2" charset="-78"/>
              <a:ea typeface="PMingLiU" pitchFamily="18" charset="-120"/>
              <a:cs typeface="B Zar" pitchFamily="2" charset="-78"/>
            </a:endParaRPr>
          </a:p>
          <a:p>
            <a:pPr algn="l" rtl="0"/>
            <a:endParaRPr lang="fa-IR" sz="2000" b="1">
              <a:latin typeface="B Zar" pitchFamily="2" charset="-78"/>
              <a:ea typeface="PMingLiU" pitchFamily="18" charset="-120"/>
              <a:cs typeface="B Zar" pitchFamily="2" charset="-78"/>
            </a:endParaRPr>
          </a:p>
          <a:p>
            <a:pPr algn="ctr" rtl="0"/>
            <a:r>
              <a:rPr lang="fa-IR" sz="2000" b="1">
                <a:solidFill>
                  <a:schemeClr val="tx2"/>
                </a:solidFill>
                <a:latin typeface="B Zar" pitchFamily="2" charset="-78"/>
                <a:ea typeface="PMingLiU" pitchFamily="18" charset="-120"/>
                <a:cs typeface="B Zar" pitchFamily="2" charset="-78"/>
              </a:rPr>
              <a:t>فيزيک</a:t>
            </a:r>
          </a:p>
          <a:p>
            <a:pPr algn="l" rtl="0"/>
            <a:endParaRPr lang="en-US" sz="2000" b="1">
              <a:latin typeface="B Zar" pitchFamily="2" charset="-78"/>
              <a:ea typeface="PMingLiU" pitchFamily="18" charset="-120"/>
              <a:cs typeface="B Zar" pitchFamily="2" charset="-78"/>
            </a:endParaRPr>
          </a:p>
        </p:txBody>
      </p:sp>
      <p:sp>
        <p:nvSpPr>
          <p:cNvPr id="8" name="Oval 7"/>
          <p:cNvSpPr>
            <a:spLocks noChangeArrowheads="1"/>
          </p:cNvSpPr>
          <p:nvPr/>
        </p:nvSpPr>
        <p:spPr bwMode="auto">
          <a:xfrm>
            <a:off x="4500563" y="1641475"/>
            <a:ext cx="2357437" cy="1943100"/>
          </a:xfrm>
          <a:prstGeom prst="ellipse">
            <a:avLst/>
          </a:prstGeom>
          <a:solidFill>
            <a:srgbClr val="FFFFFF"/>
          </a:solidFill>
          <a:ln w="9525" algn="ctr">
            <a:solidFill>
              <a:srgbClr val="FF9900"/>
            </a:solidFill>
            <a:round/>
            <a:headEnd/>
            <a:tailEnd/>
          </a:ln>
        </p:spPr>
        <p:txBody>
          <a:bodyPr anchor="ctr"/>
          <a:lstStyle/>
          <a:p>
            <a:pPr algn="ctr" rtl="0"/>
            <a:r>
              <a:rPr lang="fa-IR" sz="2000" b="1">
                <a:solidFill>
                  <a:schemeClr val="tx2"/>
                </a:solidFill>
                <a:latin typeface="B Zar" pitchFamily="2" charset="-78"/>
                <a:ea typeface="PMingLiU" pitchFamily="18" charset="-120"/>
                <a:cs typeface="B Zar" pitchFamily="2" charset="-78"/>
              </a:rPr>
              <a:t>مهندسي</a:t>
            </a:r>
          </a:p>
          <a:p>
            <a:pPr algn="l" rtl="0"/>
            <a:endParaRPr lang="en-US" sz="2000" b="1">
              <a:latin typeface="B Zar" pitchFamily="2" charset="-78"/>
              <a:ea typeface="PMingLiU" pitchFamily="18" charset="-120"/>
              <a:cs typeface="B Zar" pitchFamily="2" charset="-78"/>
            </a:endParaRPr>
          </a:p>
        </p:txBody>
      </p:sp>
      <p:sp>
        <p:nvSpPr>
          <p:cNvPr id="9" name="Oval 8"/>
          <p:cNvSpPr>
            <a:spLocks noChangeArrowheads="1"/>
          </p:cNvSpPr>
          <p:nvPr/>
        </p:nvSpPr>
        <p:spPr bwMode="auto">
          <a:xfrm>
            <a:off x="3886200" y="2455863"/>
            <a:ext cx="1752600" cy="1428750"/>
          </a:xfrm>
          <a:prstGeom prst="ellipse">
            <a:avLst/>
          </a:prstGeom>
          <a:solidFill>
            <a:srgbClr val="00B0F0"/>
          </a:solidFill>
          <a:ln w="9525" algn="ctr">
            <a:solidFill>
              <a:srgbClr val="800000"/>
            </a:solidFill>
            <a:round/>
            <a:headEnd/>
            <a:tailEnd/>
          </a:ln>
        </p:spPr>
        <p:txBody>
          <a:bodyPr anchor="ctr">
            <a:spAutoFit/>
          </a:bodyPr>
          <a:lstStyle/>
          <a:p>
            <a:pPr algn="l" rtl="0"/>
            <a:endParaRPr lang="fa-IR" sz="2000" b="1">
              <a:solidFill>
                <a:schemeClr val="bg1"/>
              </a:solidFill>
              <a:latin typeface="B Zar" pitchFamily="2" charset="-78"/>
              <a:ea typeface="PMingLiU" pitchFamily="18" charset="-120"/>
              <a:cs typeface="B Zar" pitchFamily="2" charset="-78"/>
            </a:endParaRPr>
          </a:p>
          <a:p>
            <a:pPr algn="ctr" rtl="0"/>
            <a:r>
              <a:rPr lang="fa-IR" sz="2000" b="1">
                <a:solidFill>
                  <a:schemeClr val="bg1"/>
                </a:solidFill>
                <a:latin typeface="B Zar" pitchFamily="2" charset="-78"/>
                <a:ea typeface="PMingLiU" pitchFamily="18" charset="-120"/>
                <a:cs typeface="B Zar" pitchFamily="2" charset="-78"/>
              </a:rPr>
              <a:t>نـــانو</a:t>
            </a:r>
          </a:p>
          <a:p>
            <a:pPr algn="l" rtl="0"/>
            <a:endParaRPr lang="en-US" sz="2000" b="1">
              <a:solidFill>
                <a:schemeClr val="bg1"/>
              </a:solidFill>
              <a:latin typeface="B Zar" pitchFamily="2" charset="-78"/>
              <a:ea typeface="PMingLiU" pitchFamily="18" charset="-120"/>
              <a:cs typeface="B Zar" pitchFamily="2" charset="-78"/>
            </a:endParaRPr>
          </a:p>
        </p:txBody>
      </p:sp>
      <p:sp>
        <p:nvSpPr>
          <p:cNvPr id="10" name="Rectangle 9"/>
          <p:cNvSpPr/>
          <p:nvPr/>
        </p:nvSpPr>
        <p:spPr>
          <a:xfrm>
            <a:off x="600296" y="260648"/>
            <a:ext cx="7800533" cy="646331"/>
          </a:xfrm>
          <a:prstGeom prst="rect">
            <a:avLst/>
          </a:prstGeom>
        </p:spPr>
        <p:txBody>
          <a:bodyPr wrap="none">
            <a:spAutoFit/>
          </a:bodyPr>
          <a:lstStyle/>
          <a:p>
            <a:pPr marL="273050" indent="-273050" algn="ctr" eaLnBrk="0" hangingPunct="0">
              <a:spcBef>
                <a:spcPts val="600"/>
              </a:spcBef>
              <a:buClr>
                <a:srgbClr val="FFFF00"/>
              </a:buClr>
              <a:defRPr/>
            </a:pPr>
            <a:r>
              <a:rPr lang="fa-IR" sz="3600" b="1" dirty="0" smtClean="0">
                <a:solidFill>
                  <a:schemeClr val="accent2">
                    <a:lumMod val="75000"/>
                  </a:schemeClr>
                </a:solidFill>
                <a:effectLst>
                  <a:outerShdw blurRad="38100" dist="38100" dir="2700000" algn="tl">
                    <a:srgbClr val="000000">
                      <a:alpha val="43137"/>
                    </a:srgbClr>
                  </a:outerShdw>
                </a:effectLst>
                <a:latin typeface="Arial" charset="0"/>
                <a:cs typeface="B Lotus" pitchFamily="2" charset="-78"/>
              </a:rPr>
              <a:t>نانوفناوری </a:t>
            </a:r>
            <a:r>
              <a:rPr lang="fa-IR" sz="3600" b="1" dirty="0">
                <a:solidFill>
                  <a:schemeClr val="accent2">
                    <a:lumMod val="75000"/>
                  </a:schemeClr>
                </a:solidFill>
                <a:effectLst>
                  <a:outerShdw blurRad="38100" dist="38100" dir="2700000" algn="tl">
                    <a:srgbClr val="000000">
                      <a:alpha val="43137"/>
                    </a:srgbClr>
                  </a:outerShdw>
                </a:effectLst>
                <a:latin typeface="Arial" charset="0"/>
                <a:cs typeface="B Lotus" pitchFamily="2" charset="-78"/>
              </a:rPr>
              <a:t>رويکردي جديد در تمام رشته ها است.</a:t>
            </a:r>
            <a:r>
              <a:rPr lang="ar-SA" sz="3600" b="1" dirty="0">
                <a:solidFill>
                  <a:schemeClr val="accent2">
                    <a:lumMod val="75000"/>
                  </a:schemeClr>
                </a:solidFill>
                <a:effectLst>
                  <a:outerShdw blurRad="38100" dist="38100" dir="2700000" algn="tl">
                    <a:srgbClr val="000000">
                      <a:alpha val="43137"/>
                    </a:srgbClr>
                  </a:outerShdw>
                </a:effectLst>
                <a:latin typeface="Arial" charset="0"/>
                <a:cs typeface="B Lotus" pitchFamily="2" charset="-78"/>
              </a:rPr>
              <a:t> </a:t>
            </a:r>
            <a:endParaRPr lang="en-US" sz="3600" b="1" dirty="0">
              <a:solidFill>
                <a:schemeClr val="accent2">
                  <a:lumMod val="75000"/>
                </a:schemeClr>
              </a:solidFill>
              <a:effectLst>
                <a:outerShdw blurRad="38100" dist="38100" dir="2700000" algn="tl">
                  <a:srgbClr val="000000">
                    <a:alpha val="43137"/>
                  </a:srgbClr>
                </a:outerShdw>
              </a:effectLst>
              <a:latin typeface="Arial" charset="0"/>
              <a:cs typeface="B Lotus" pitchFamily="2" charset="-78"/>
            </a:endParaRPr>
          </a:p>
        </p:txBody>
      </p:sp>
    </p:spTree>
    <p:extLst>
      <p:ext uri="{BB962C8B-B14F-4D97-AF65-F5344CB8AC3E}">
        <p14:creationId xmlns:p14="http://schemas.microsoft.com/office/powerpoint/2010/main" val="4694165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7584" y="1052736"/>
            <a:ext cx="7772400" cy="1143000"/>
          </a:xfrm>
        </p:spPr>
        <p:txBody>
          <a:bodyPr/>
          <a:lstStyle/>
          <a:p>
            <a:pPr algn="just" rtl="1">
              <a:lnSpc>
                <a:spcPct val="150000"/>
              </a:lnSpc>
            </a:pPr>
            <a:r>
              <a:rPr lang="fa-IR" sz="2000" dirty="0">
                <a:cs typeface="B Nazanin" panose="00000400000000000000" pitchFamily="2" charset="-78"/>
              </a:rPr>
              <a:t>فناوری نانو طراحی، شناسایی، تولید و کاربرد ساختارها، دستگاه‌ها و سامانه‌هایی است که اندازه آن‌ها در محدوده نانومتری (1 الی 100 نانومتر) </a:t>
            </a:r>
            <a:r>
              <a:rPr lang="fa-IR" sz="2000" dirty="0" smtClean="0">
                <a:cs typeface="B Nazanin" panose="00000400000000000000" pitchFamily="2" charset="-78"/>
              </a:rPr>
              <a:t>باشد. این </a:t>
            </a:r>
            <a:r>
              <a:rPr lang="fa-IR" sz="2000" dirty="0">
                <a:cs typeface="B Nazanin" panose="00000400000000000000" pitchFamily="2" charset="-78"/>
              </a:rPr>
              <a:t>فناوری به همراه سه فناوری و علم دیگر شامل فناوری اطلاعات</a:t>
            </a:r>
            <a:r>
              <a:rPr lang="fa-IR" sz="2000" baseline="30000" dirty="0">
                <a:cs typeface="B Nazanin" panose="00000400000000000000" pitchFamily="2" charset="-78"/>
              </a:rPr>
              <a:t>1</a:t>
            </a:r>
            <a:r>
              <a:rPr lang="fa-IR" sz="2000" dirty="0">
                <a:cs typeface="B Nazanin" panose="00000400000000000000" pitchFamily="2" charset="-78"/>
              </a:rPr>
              <a:t>، زیست فناوری</a:t>
            </a:r>
            <a:r>
              <a:rPr lang="fa-IR" sz="2000" baseline="30000" dirty="0">
                <a:cs typeface="B Nazanin" panose="00000400000000000000" pitchFamily="2" charset="-78"/>
              </a:rPr>
              <a:t>2</a:t>
            </a:r>
            <a:r>
              <a:rPr lang="fa-IR" sz="2000" dirty="0">
                <a:cs typeface="B Nazanin" panose="00000400000000000000" pitchFamily="2" charset="-78"/>
              </a:rPr>
              <a:t>، و علوم شناختی</a:t>
            </a:r>
            <a:r>
              <a:rPr lang="fa-IR" sz="2000" baseline="30000" dirty="0">
                <a:cs typeface="B Nazanin" panose="00000400000000000000" pitchFamily="2" charset="-78"/>
              </a:rPr>
              <a:t>3</a:t>
            </a:r>
            <a:r>
              <a:rPr lang="fa-IR" sz="2000" dirty="0">
                <a:cs typeface="B Nazanin" panose="00000400000000000000" pitchFamily="2" charset="-78"/>
              </a:rPr>
              <a:t>، فناوری‌های همگرا</a:t>
            </a:r>
            <a:r>
              <a:rPr lang="fa-IR" sz="2000" baseline="30000" dirty="0">
                <a:cs typeface="B Nazanin" panose="00000400000000000000" pitchFamily="2" charset="-78"/>
              </a:rPr>
              <a:t>4</a:t>
            </a:r>
            <a:r>
              <a:rPr lang="fa-IR" sz="2000" dirty="0">
                <a:cs typeface="B Nazanin" panose="00000400000000000000" pitchFamily="2" charset="-78"/>
              </a:rPr>
              <a:t>، نامیده می‌شوند </a:t>
            </a:r>
            <a:r>
              <a:rPr lang="fa-IR" sz="2000" dirty="0" smtClean="0">
                <a:cs typeface="B Nazanin" panose="00000400000000000000" pitchFamily="2" charset="-78"/>
              </a:rPr>
              <a:t>و </a:t>
            </a:r>
            <a:r>
              <a:rPr lang="fa-IR" sz="2000" dirty="0">
                <a:cs typeface="B Nazanin" panose="00000400000000000000" pitchFamily="2" charset="-78"/>
              </a:rPr>
              <a:t>توانایی تلفیق و هم‌افزایی در کنار یکدیگر را دارند. علاوه بر این، فناوری نانو توانسته با علوم دیگری تلفیق شود. نانوپزشکی یکی از این موارد است که در آن فناوری نانو به‌عنوان یکی از بهترین مددرسان‌ها به پیشرفت پزشکی مدرن ظاهر شده که از وظیفه‌های آن، پرداختن به درمان علائم و خلق روش‌های درمانی و بازسازی بافت‌های زیستی </a:t>
            </a:r>
            <a:r>
              <a:rPr lang="fa-IR" sz="2000" dirty="0" smtClean="0">
                <a:cs typeface="B Nazanin" panose="00000400000000000000" pitchFamily="2" charset="-78"/>
              </a:rPr>
              <a:t>است.</a:t>
            </a:r>
            <a:endParaRPr lang="en-US" sz="2000" dirty="0"/>
          </a:p>
        </p:txBody>
      </p:sp>
      <p:pic>
        <p:nvPicPr>
          <p:cNvPr id="3" name="Picture 2"/>
          <p:cNvPicPr>
            <a:picLocks noChangeAspect="1"/>
          </p:cNvPicPr>
          <p:nvPr/>
        </p:nvPicPr>
        <p:blipFill>
          <a:blip r:embed="rId2"/>
          <a:stretch>
            <a:fillRect/>
          </a:stretch>
        </p:blipFill>
        <p:spPr>
          <a:xfrm>
            <a:off x="1835696" y="3212976"/>
            <a:ext cx="5429057" cy="3435052"/>
          </a:xfrm>
          <a:prstGeom prst="rect">
            <a:avLst/>
          </a:prstGeom>
        </p:spPr>
      </p:pic>
    </p:spTree>
    <p:extLst>
      <p:ext uri="{BB962C8B-B14F-4D97-AF65-F5344CB8AC3E}">
        <p14:creationId xmlns:p14="http://schemas.microsoft.com/office/powerpoint/2010/main" val="13539462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548680"/>
            <a:ext cx="8352928" cy="3785652"/>
          </a:xfrm>
          <a:prstGeom prst="rect">
            <a:avLst/>
          </a:prstGeom>
        </p:spPr>
        <p:txBody>
          <a:bodyPr wrap="square">
            <a:spAutoFit/>
          </a:bodyPr>
          <a:lstStyle/>
          <a:p>
            <a:pPr algn="r" rtl="1"/>
            <a:r>
              <a:rPr lang="fa-IR" i="0" dirty="0" smtClean="0">
                <a:solidFill>
                  <a:srgbClr val="C00000"/>
                </a:solidFill>
                <a:latin typeface="iran"/>
                <a:cs typeface="B Zar" panose="00000400000000000000" pitchFamily="2" charset="-78"/>
              </a:rPr>
              <a:t>مواد </a:t>
            </a:r>
            <a:r>
              <a:rPr lang="fa-IR" i="0" dirty="0">
                <a:solidFill>
                  <a:srgbClr val="C00000"/>
                </a:solidFill>
                <a:latin typeface="iran"/>
                <a:cs typeface="B Zar" panose="00000400000000000000" pitchFamily="2" charset="-78"/>
              </a:rPr>
              <a:t>و سازه‌های </a:t>
            </a:r>
            <a:r>
              <a:rPr lang="fa-IR" i="0" dirty="0" smtClean="0">
                <a:solidFill>
                  <a:srgbClr val="C00000"/>
                </a:solidFill>
                <a:latin typeface="iran"/>
                <a:cs typeface="B Zar" panose="00000400000000000000" pitchFamily="2" charset="-78"/>
              </a:rPr>
              <a:t>هوشمند</a:t>
            </a:r>
          </a:p>
          <a:p>
            <a:pPr algn="r" rtl="1"/>
            <a:endParaRPr lang="fa-IR" b="0" i="0" dirty="0">
              <a:solidFill>
                <a:srgbClr val="C00000"/>
              </a:solidFill>
              <a:latin typeface="iran"/>
              <a:cs typeface="B Zar" panose="00000400000000000000" pitchFamily="2" charset="-78"/>
            </a:endParaRPr>
          </a:p>
          <a:p>
            <a:pPr marL="342900" indent="-342900" algn="r" rtl="1">
              <a:buFont typeface="Wingdings" panose="05000000000000000000" pitchFamily="2" charset="2"/>
              <a:buChar char="ü"/>
            </a:pPr>
            <a:r>
              <a:rPr lang="fa-IR" b="0" i="0" dirty="0" smtClean="0">
                <a:solidFill>
                  <a:srgbClr val="FFFF00"/>
                </a:solidFill>
                <a:latin typeface="iran"/>
                <a:cs typeface="B Zar" panose="00000400000000000000" pitchFamily="2" charset="-78"/>
              </a:rPr>
              <a:t> </a:t>
            </a:r>
            <a:r>
              <a:rPr lang="fa-IR" b="0" i="0" dirty="0">
                <a:solidFill>
                  <a:srgbClr val="FFFF00"/>
                </a:solidFill>
                <a:latin typeface="iran"/>
                <a:cs typeface="B Zar" panose="00000400000000000000" pitchFamily="2" charset="-78"/>
              </a:rPr>
              <a:t>اشیائی هستند که شرایط محیطی را حس کرده و با پردازش این اطلاعات حسی نسبت به محیط عمل </a:t>
            </a:r>
            <a:r>
              <a:rPr lang="fa-IR" b="0" i="0" dirty="0" smtClean="0">
                <a:solidFill>
                  <a:srgbClr val="FFFF00"/>
                </a:solidFill>
                <a:latin typeface="iran"/>
                <a:cs typeface="B Zar" panose="00000400000000000000" pitchFamily="2" charset="-78"/>
              </a:rPr>
              <a:t>می‌کنند.</a:t>
            </a:r>
          </a:p>
          <a:p>
            <a:pPr algn="r" rtl="1"/>
            <a:endParaRPr lang="fa-IR" b="0" i="0" dirty="0">
              <a:solidFill>
                <a:srgbClr val="FFFF00"/>
              </a:solidFill>
              <a:latin typeface="iran"/>
              <a:cs typeface="B Zar" panose="00000400000000000000" pitchFamily="2" charset="-78"/>
            </a:endParaRPr>
          </a:p>
          <a:p>
            <a:pPr marL="342900" indent="-342900" algn="r" rtl="1">
              <a:buFont typeface="Wingdings" panose="05000000000000000000" pitchFamily="2" charset="2"/>
              <a:buChar char="ü"/>
            </a:pPr>
            <a:r>
              <a:rPr lang="fa-IR" i="0" dirty="0">
                <a:solidFill>
                  <a:schemeClr val="accent1">
                    <a:lumMod val="60000"/>
                    <a:lumOff val="40000"/>
                  </a:schemeClr>
                </a:solidFill>
                <a:cs typeface="B Zar" panose="00000400000000000000" pitchFamily="2" charset="-78"/>
              </a:rPr>
              <a:t>تعریف ناسا از مواد </a:t>
            </a:r>
            <a:r>
              <a:rPr lang="fa-IR" i="0" dirty="0" smtClean="0">
                <a:solidFill>
                  <a:schemeClr val="accent1">
                    <a:lumMod val="60000"/>
                    <a:lumOff val="40000"/>
                  </a:schemeClr>
                </a:solidFill>
                <a:cs typeface="B Zar" panose="00000400000000000000" pitchFamily="2" charset="-78"/>
              </a:rPr>
              <a:t>هوشمند</a:t>
            </a:r>
            <a:r>
              <a:rPr lang="fa-IR" b="0" i="0" dirty="0" smtClean="0">
                <a:solidFill>
                  <a:schemeClr val="accent1">
                    <a:lumMod val="60000"/>
                    <a:lumOff val="40000"/>
                  </a:schemeClr>
                </a:solidFill>
                <a:cs typeface="B Zar" panose="00000400000000000000" pitchFamily="2" charset="-78"/>
              </a:rPr>
              <a:t>:</a:t>
            </a:r>
            <a:r>
              <a:rPr lang="fa-IR" b="0" i="0" dirty="0" smtClean="0">
                <a:solidFill>
                  <a:schemeClr val="bg1"/>
                </a:solidFill>
                <a:cs typeface="B Zar" panose="00000400000000000000" pitchFamily="2" charset="-78"/>
              </a:rPr>
              <a:t> مواد </a:t>
            </a:r>
            <a:r>
              <a:rPr lang="fa-IR" b="0" i="0" dirty="0">
                <a:solidFill>
                  <a:schemeClr val="bg1"/>
                </a:solidFill>
                <a:cs typeface="B Zar" panose="00000400000000000000" pitchFamily="2" charset="-78"/>
              </a:rPr>
              <a:t>هوشمند موادی هستند که موقعیت‌ها را به خاطر می‌سپارند و با محرک‌های مشخص می‌توانند به آن موقعیت باز </a:t>
            </a:r>
            <a:r>
              <a:rPr lang="fa-IR" b="0" i="0" dirty="0" smtClean="0">
                <a:solidFill>
                  <a:schemeClr val="bg1"/>
                </a:solidFill>
                <a:cs typeface="B Zar" panose="00000400000000000000" pitchFamily="2" charset="-78"/>
              </a:rPr>
              <a:t>گردند.</a:t>
            </a:r>
          </a:p>
          <a:p>
            <a:pPr marL="342900" indent="-342900" algn="r" rtl="1">
              <a:buFont typeface="Wingdings" panose="05000000000000000000" pitchFamily="2" charset="2"/>
              <a:buChar char="ü"/>
            </a:pPr>
            <a:endParaRPr lang="fa-IR" b="0" i="0" dirty="0">
              <a:solidFill>
                <a:schemeClr val="bg1"/>
              </a:solidFill>
              <a:cs typeface="B Zar" panose="00000400000000000000" pitchFamily="2" charset="-78"/>
            </a:endParaRPr>
          </a:p>
          <a:p>
            <a:pPr algn="r" rtl="1"/>
            <a:endParaRPr lang="fa-IR" b="0" i="0" dirty="0" smtClean="0">
              <a:solidFill>
                <a:schemeClr val="bg1"/>
              </a:solidFill>
              <a:cs typeface="B Zar" panose="00000400000000000000" pitchFamily="2" charset="-78"/>
            </a:endParaRPr>
          </a:p>
          <a:p>
            <a:pPr marL="342900" indent="-342900" algn="r" rtl="1">
              <a:buFont typeface="Wingdings" panose="05000000000000000000" pitchFamily="2" charset="2"/>
              <a:buChar char="ü"/>
            </a:pPr>
            <a:endParaRPr lang="en-US" b="0" i="0" dirty="0">
              <a:solidFill>
                <a:schemeClr val="bg1"/>
              </a:solidFill>
              <a:cs typeface="B Zar" panose="00000400000000000000" pitchFamily="2" charset="-78"/>
            </a:endParaRPr>
          </a:p>
        </p:txBody>
      </p:sp>
      <p:pic>
        <p:nvPicPr>
          <p:cNvPr id="3" name="Picture 2"/>
          <p:cNvPicPr>
            <a:picLocks noChangeAspect="1"/>
          </p:cNvPicPr>
          <p:nvPr/>
        </p:nvPicPr>
        <p:blipFill>
          <a:blip r:embed="rId2"/>
          <a:stretch>
            <a:fillRect/>
          </a:stretch>
        </p:blipFill>
        <p:spPr>
          <a:xfrm>
            <a:off x="2195736" y="3192706"/>
            <a:ext cx="4464496" cy="3632435"/>
          </a:xfrm>
          <a:prstGeom prst="rect">
            <a:avLst/>
          </a:prstGeom>
        </p:spPr>
      </p:pic>
    </p:spTree>
    <p:extLst>
      <p:ext uri="{BB962C8B-B14F-4D97-AF65-F5344CB8AC3E}">
        <p14:creationId xmlns:p14="http://schemas.microsoft.com/office/powerpoint/2010/main" val="6794357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46675" y="476672"/>
            <a:ext cx="7776864" cy="288032"/>
          </a:xfrm>
        </p:spPr>
        <p:txBody>
          <a:bodyPr/>
          <a:lstStyle/>
          <a:p>
            <a:pPr>
              <a:lnSpc>
                <a:spcPct val="150000"/>
              </a:lnSpc>
            </a:pPr>
            <a:r>
              <a:rPr lang="en-US" b="1" dirty="0" smtClean="0">
                <a:solidFill>
                  <a:schemeClr val="tx2">
                    <a:lumMod val="95000"/>
                    <a:lumOff val="5000"/>
                  </a:schemeClr>
                </a:solidFill>
                <a:latin typeface="IranNastaliq" panose="02000503000000020003" pitchFamily="2" charset="0"/>
                <a:cs typeface="IranNastaliq" panose="02000503000000020003" pitchFamily="2" charset="0"/>
              </a:rPr>
              <a:t/>
            </a:r>
            <a:br>
              <a:rPr lang="en-US" b="1" dirty="0" smtClean="0">
                <a:solidFill>
                  <a:schemeClr val="tx2">
                    <a:lumMod val="95000"/>
                    <a:lumOff val="5000"/>
                  </a:schemeClr>
                </a:solidFill>
                <a:latin typeface="IranNastaliq" panose="02000503000000020003" pitchFamily="2" charset="0"/>
                <a:cs typeface="IranNastaliq" panose="02000503000000020003" pitchFamily="2" charset="0"/>
              </a:rPr>
            </a:br>
            <a:endParaRPr lang="en-US" b="1" dirty="0">
              <a:solidFill>
                <a:schemeClr val="tx2">
                  <a:lumMod val="95000"/>
                  <a:lumOff val="5000"/>
                </a:schemeClr>
              </a:solidFill>
              <a:latin typeface="IranNastaliq" panose="02000503000000020003" pitchFamily="2" charset="0"/>
              <a:cs typeface="IranNastaliq" panose="02000503000000020003" pitchFamily="2" charset="0"/>
            </a:endParaRPr>
          </a:p>
        </p:txBody>
      </p:sp>
      <p:sp>
        <p:nvSpPr>
          <p:cNvPr id="2" name="Rectangle 1"/>
          <p:cNvSpPr/>
          <p:nvPr/>
        </p:nvSpPr>
        <p:spPr>
          <a:xfrm>
            <a:off x="2249107" y="4581128"/>
            <a:ext cx="4572000" cy="1708160"/>
          </a:xfrm>
          <a:prstGeom prst="rect">
            <a:avLst/>
          </a:prstGeom>
        </p:spPr>
        <p:txBody>
          <a:bodyPr>
            <a:spAutoFit/>
          </a:bodyPr>
          <a:lstStyle/>
          <a:p>
            <a:pPr algn="ctr">
              <a:lnSpc>
                <a:spcPct val="200000"/>
              </a:lnSpc>
            </a:pPr>
            <a:r>
              <a:rPr lang="fa-IR" sz="2800" i="0" dirty="0">
                <a:solidFill>
                  <a:srgbClr val="FFC000"/>
                </a:solidFill>
                <a:latin typeface="IranNastaliq" panose="02000503000000020003" pitchFamily="2" charset="0"/>
                <a:cs typeface="IranNastaliq" panose="02000503000000020003" pitchFamily="2" charset="0"/>
              </a:rPr>
              <a:t>دکتری نانوفناوری</a:t>
            </a:r>
          </a:p>
          <a:p>
            <a:pPr algn="ctr">
              <a:lnSpc>
                <a:spcPct val="200000"/>
              </a:lnSpc>
            </a:pPr>
            <a:r>
              <a:rPr lang="fa-IR" sz="2800" i="0" dirty="0">
                <a:solidFill>
                  <a:srgbClr val="FFC000"/>
                </a:solidFill>
                <a:latin typeface="IranNastaliq" panose="02000503000000020003" pitchFamily="2" charset="0"/>
                <a:cs typeface="IranNastaliq" panose="02000503000000020003" pitchFamily="2" charset="0"/>
              </a:rPr>
              <a:t>عضوهیات علمی دانشگاه علوم پزشکی</a:t>
            </a:r>
            <a:endParaRPr lang="en-US" sz="2800" i="0" dirty="0">
              <a:solidFill>
                <a:srgbClr val="FFC000"/>
              </a:solidFill>
              <a:latin typeface="IranNastaliq" panose="02000503000000020003" pitchFamily="2" charset="0"/>
              <a:cs typeface="IranNastaliq" panose="02000503000000020003" pitchFamily="2" charset="0"/>
            </a:endParaRPr>
          </a:p>
        </p:txBody>
      </p:sp>
      <p:sp>
        <p:nvSpPr>
          <p:cNvPr id="3" name="Rectangle 2"/>
          <p:cNvSpPr/>
          <p:nvPr/>
        </p:nvSpPr>
        <p:spPr>
          <a:xfrm>
            <a:off x="1552774" y="1466781"/>
            <a:ext cx="6080511" cy="1938992"/>
          </a:xfrm>
          <a:prstGeom prst="rect">
            <a:avLst/>
          </a:prstGeom>
        </p:spPr>
        <p:txBody>
          <a:bodyPr wrap="none">
            <a:spAutoFit/>
          </a:bodyPr>
          <a:lstStyle/>
          <a:p>
            <a:pPr algn="ctr">
              <a:lnSpc>
                <a:spcPct val="200000"/>
              </a:lnSpc>
            </a:pPr>
            <a:r>
              <a:rPr lang="fa-IR" sz="3200" i="0" dirty="0" smtClean="0">
                <a:solidFill>
                  <a:schemeClr val="tx1">
                    <a:lumMod val="95000"/>
                    <a:lumOff val="5000"/>
                  </a:schemeClr>
                </a:solidFill>
                <a:latin typeface="IranNastaliq" panose="02000503000000020003" pitchFamily="2" charset="0"/>
                <a:cs typeface="B Nazanin" panose="00000400000000000000" pitchFamily="2" charset="-78"/>
              </a:rPr>
              <a:t>مبانی کارایی ماشین لرنینگ در فناوری نانو</a:t>
            </a:r>
          </a:p>
          <a:p>
            <a:pPr algn="ctr">
              <a:lnSpc>
                <a:spcPct val="200000"/>
              </a:lnSpc>
            </a:pPr>
            <a:endParaRPr lang="fa-IR" sz="3200" i="0" dirty="0">
              <a:solidFill>
                <a:schemeClr val="tx1">
                  <a:lumMod val="95000"/>
                  <a:lumOff val="5000"/>
                </a:schemeClr>
              </a:solidFill>
              <a:latin typeface="IranNastaliq" panose="02000503000000020003" pitchFamily="2" charset="0"/>
              <a:cs typeface="B Nazanin" panose="00000400000000000000" pitchFamily="2" charset="-78"/>
            </a:endParaRPr>
          </a:p>
        </p:txBody>
      </p:sp>
      <p:pic>
        <p:nvPicPr>
          <p:cNvPr id="5" name="Picture 4"/>
          <p:cNvPicPr>
            <a:picLocks noChangeAspect="1"/>
          </p:cNvPicPr>
          <p:nvPr/>
        </p:nvPicPr>
        <p:blipFill>
          <a:blip r:embed="rId2"/>
          <a:stretch>
            <a:fillRect/>
          </a:stretch>
        </p:blipFill>
        <p:spPr>
          <a:xfrm>
            <a:off x="8070402" y="10647"/>
            <a:ext cx="1073598" cy="1641331"/>
          </a:xfrm>
          <a:prstGeom prst="rect">
            <a:avLst/>
          </a:prstGeom>
        </p:spPr>
      </p:pic>
      <p:pic>
        <p:nvPicPr>
          <p:cNvPr id="6" name="Picture 5"/>
          <p:cNvPicPr>
            <a:picLocks noChangeAspect="1"/>
          </p:cNvPicPr>
          <p:nvPr/>
        </p:nvPicPr>
        <p:blipFill>
          <a:blip r:embed="rId3"/>
          <a:stretch>
            <a:fillRect/>
          </a:stretch>
        </p:blipFill>
        <p:spPr>
          <a:xfrm>
            <a:off x="0" y="22859"/>
            <a:ext cx="1115616" cy="1629119"/>
          </a:xfrm>
          <a:prstGeom prst="rect">
            <a:avLst/>
          </a:prstGeom>
        </p:spPr>
      </p:pic>
      <p:sp>
        <p:nvSpPr>
          <p:cNvPr id="7" name="Rectangle 6"/>
          <p:cNvSpPr/>
          <p:nvPr/>
        </p:nvSpPr>
        <p:spPr>
          <a:xfrm>
            <a:off x="3203848" y="2415074"/>
            <a:ext cx="2575543" cy="1938992"/>
          </a:xfrm>
          <a:prstGeom prst="rect">
            <a:avLst/>
          </a:prstGeom>
        </p:spPr>
        <p:txBody>
          <a:bodyPr wrap="square">
            <a:spAutoFit/>
          </a:bodyPr>
          <a:lstStyle/>
          <a:p>
            <a:pPr algn="ctr">
              <a:lnSpc>
                <a:spcPct val="200000"/>
              </a:lnSpc>
            </a:pPr>
            <a:r>
              <a:rPr lang="fa-IR" sz="3200" i="0" dirty="0" smtClean="0">
                <a:solidFill>
                  <a:schemeClr val="tx1">
                    <a:lumMod val="95000"/>
                    <a:lumOff val="5000"/>
                  </a:schemeClr>
                </a:solidFill>
                <a:latin typeface="IranNastaliq" panose="02000503000000020003" pitchFamily="2" charset="0"/>
                <a:cs typeface="B Nazanin" panose="00000400000000000000" pitchFamily="2" charset="-78"/>
              </a:rPr>
              <a:t>ارائه دهنده:</a:t>
            </a:r>
          </a:p>
          <a:p>
            <a:pPr algn="ctr">
              <a:lnSpc>
                <a:spcPct val="200000"/>
              </a:lnSpc>
            </a:pPr>
            <a:r>
              <a:rPr lang="fa-IR" sz="3200" i="0" dirty="0" smtClean="0">
                <a:solidFill>
                  <a:schemeClr val="tx1">
                    <a:lumMod val="95000"/>
                    <a:lumOff val="5000"/>
                  </a:schemeClr>
                </a:solidFill>
                <a:latin typeface="IranNastaliq" panose="02000503000000020003" pitchFamily="2" charset="0"/>
                <a:cs typeface="B Nazanin" panose="00000400000000000000" pitchFamily="2" charset="-78"/>
              </a:rPr>
              <a:t>مهدی رنجبر</a:t>
            </a:r>
            <a:endParaRPr lang="fa-IR" sz="3200" i="0" dirty="0">
              <a:solidFill>
                <a:schemeClr val="tx1">
                  <a:lumMod val="95000"/>
                  <a:lumOff val="5000"/>
                </a:schemeClr>
              </a:solidFill>
              <a:latin typeface="IranNastaliq" panose="02000503000000020003" pitchFamily="2" charset="0"/>
              <a:cs typeface="B Nazanin" panose="00000400000000000000" pitchFamily="2" charset="-78"/>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1196752"/>
            <a:ext cx="7920880" cy="2308324"/>
          </a:xfrm>
          <a:prstGeom prst="rect">
            <a:avLst/>
          </a:prstGeom>
        </p:spPr>
        <p:txBody>
          <a:bodyPr wrap="square">
            <a:spAutoFit/>
          </a:bodyPr>
          <a:lstStyle/>
          <a:p>
            <a:pPr algn="just" rtl="1"/>
            <a:r>
              <a:rPr lang="fa-IR" b="0" i="0" dirty="0">
                <a:latin typeface="iran"/>
                <a:cs typeface="B Zar" panose="00000400000000000000" pitchFamily="2" charset="-78"/>
              </a:rPr>
              <a:t>گروه اول </a:t>
            </a:r>
            <a:r>
              <a:rPr lang="fa-IR" b="0" i="0" dirty="0" smtClean="0">
                <a:latin typeface="iran"/>
                <a:cs typeface="B Zar" panose="00000400000000000000" pitchFamily="2" charset="-78"/>
              </a:rPr>
              <a:t>"</a:t>
            </a:r>
            <a:r>
              <a:rPr lang="fa-IR" b="0" i="0" dirty="0">
                <a:latin typeface="iran"/>
                <a:cs typeface="B Zar" panose="00000400000000000000" pitchFamily="2" charset="-78"/>
              </a:rPr>
              <a:t>مواد هوشمند نوع اول" یا مواد کرومیک </a:t>
            </a:r>
            <a:r>
              <a:rPr lang="fa-IR" b="0" i="0" dirty="0" smtClean="0">
                <a:latin typeface="iran"/>
                <a:cs typeface="B Zar" panose="00000400000000000000" pitchFamily="2" charset="-78"/>
              </a:rPr>
              <a:t>نام دارند.</a:t>
            </a:r>
          </a:p>
          <a:p>
            <a:pPr algn="just" rtl="1"/>
            <a:r>
              <a:rPr lang="fa-IR" b="0" i="0" dirty="0" smtClean="0">
                <a:latin typeface="iran"/>
                <a:cs typeface="B Zar" panose="00000400000000000000" pitchFamily="2" charset="-78"/>
              </a:rPr>
              <a:t>این </a:t>
            </a:r>
            <a:r>
              <a:rPr lang="fa-IR" b="0" i="0" dirty="0">
                <a:latin typeface="iran"/>
                <a:cs typeface="B Zar" panose="00000400000000000000" pitchFamily="2" charset="-78"/>
              </a:rPr>
              <a:t>دسته از مواد در پاسخ به محرک های محیط خارجی (خصوصیات شیمیایی، الکتریکی، مغناطیسی، مکانیکی و یا حرارتی) دچار تغییر رنگ می شوند. این تغییر رنگ ناشی از تغییر خصوصیات نوری این مواد مانند ضریب جذب (کمیتی است بیانگر قدرت یک گونه ی شیمیایی در جذب نور در یک طول موج خاص)، قابلیت بازتاب و یا شکست نور است که در نتیجه تغییر در ساختار این مواد ایجاد می شوند. </a:t>
            </a:r>
            <a:endParaRPr lang="en-US" dirty="0">
              <a:cs typeface="B Zar" panose="00000400000000000000" pitchFamily="2" charset="-78"/>
            </a:endParaRPr>
          </a:p>
        </p:txBody>
      </p:sp>
      <p:sp>
        <p:nvSpPr>
          <p:cNvPr id="3" name="Rectangle 2"/>
          <p:cNvSpPr/>
          <p:nvPr/>
        </p:nvSpPr>
        <p:spPr>
          <a:xfrm>
            <a:off x="5724128" y="0"/>
            <a:ext cx="3100529" cy="523220"/>
          </a:xfrm>
          <a:prstGeom prst="rect">
            <a:avLst/>
          </a:prstGeom>
        </p:spPr>
        <p:txBody>
          <a:bodyPr wrap="none">
            <a:spAutoFit/>
          </a:bodyPr>
          <a:lstStyle/>
          <a:p>
            <a:r>
              <a:rPr lang="fa-IR" sz="2800" i="0" dirty="0" smtClean="0">
                <a:solidFill>
                  <a:srgbClr val="C00000"/>
                </a:solidFill>
                <a:effectLst>
                  <a:outerShdw blurRad="38100" dist="38100" dir="2700000" algn="tl">
                    <a:srgbClr val="000000">
                      <a:alpha val="43137"/>
                    </a:srgbClr>
                  </a:outerShdw>
                </a:effectLst>
                <a:latin typeface="iran"/>
                <a:cs typeface="B Zar" panose="00000400000000000000" pitchFamily="2" charset="-78"/>
              </a:rPr>
              <a:t>انواع نانو مواد هوشمند</a:t>
            </a:r>
            <a:endParaRPr lang="en-US" sz="2800" dirty="0">
              <a:solidFill>
                <a:srgbClr val="C00000"/>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stretch>
            <a:fillRect/>
          </a:stretch>
        </p:blipFill>
        <p:spPr>
          <a:xfrm>
            <a:off x="1259632" y="3505076"/>
            <a:ext cx="6344710" cy="3092276"/>
          </a:xfrm>
          <a:prstGeom prst="rect">
            <a:avLst/>
          </a:prstGeom>
        </p:spPr>
      </p:pic>
    </p:spTree>
    <p:extLst>
      <p:ext uri="{BB962C8B-B14F-4D97-AF65-F5344CB8AC3E}">
        <p14:creationId xmlns:p14="http://schemas.microsoft.com/office/powerpoint/2010/main" val="31545564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23928" y="116632"/>
            <a:ext cx="5075428" cy="523220"/>
          </a:xfrm>
          <a:prstGeom prst="rect">
            <a:avLst/>
          </a:prstGeom>
        </p:spPr>
        <p:txBody>
          <a:bodyPr wrap="none">
            <a:spAutoFit/>
          </a:bodyPr>
          <a:lstStyle/>
          <a:p>
            <a:pPr algn="r" rtl="1"/>
            <a:r>
              <a:rPr lang="fa-IR" sz="2800" i="0" dirty="0">
                <a:solidFill>
                  <a:srgbClr val="C00000"/>
                </a:solidFill>
                <a:latin typeface="iran"/>
                <a:cs typeface="B Zar" panose="00000400000000000000" pitchFamily="2" charset="-78"/>
              </a:rPr>
              <a:t>مواد فتوکرومیک </a:t>
            </a:r>
            <a:r>
              <a:rPr lang="en-US" sz="2800" i="0" dirty="0" smtClean="0">
                <a:solidFill>
                  <a:srgbClr val="C00000"/>
                </a:solidFill>
                <a:latin typeface="iran"/>
              </a:rPr>
              <a:t>(Photochromic</a:t>
            </a:r>
            <a:r>
              <a:rPr lang="en-US" sz="2800" i="0" dirty="0">
                <a:solidFill>
                  <a:srgbClr val="C00000"/>
                </a:solidFill>
                <a:latin typeface="iran"/>
              </a:rPr>
              <a:t>)</a:t>
            </a:r>
            <a:endParaRPr lang="en-US" sz="2800" dirty="0">
              <a:solidFill>
                <a:srgbClr val="C00000"/>
              </a:solidFill>
            </a:endParaRPr>
          </a:p>
        </p:txBody>
      </p:sp>
      <p:sp>
        <p:nvSpPr>
          <p:cNvPr id="3" name="Rectangle 2"/>
          <p:cNvSpPr/>
          <p:nvPr/>
        </p:nvSpPr>
        <p:spPr>
          <a:xfrm>
            <a:off x="611560" y="836712"/>
            <a:ext cx="7992888" cy="1938992"/>
          </a:xfrm>
          <a:prstGeom prst="rect">
            <a:avLst/>
          </a:prstGeom>
        </p:spPr>
        <p:txBody>
          <a:bodyPr wrap="square">
            <a:spAutoFit/>
          </a:bodyPr>
          <a:lstStyle/>
          <a:p>
            <a:pPr algn="just" rtl="1"/>
            <a:r>
              <a:rPr lang="fa-IR" b="0" i="0" dirty="0">
                <a:latin typeface="iran"/>
                <a:cs typeface="B Zar" panose="00000400000000000000" pitchFamily="2" charset="-78"/>
              </a:rPr>
              <a:t>بر اثر جذب انرژی تابشی، در ساختار شیمیایی مواد فتوکرومیک تغییر ایجاد  شده و از ساختاری با یک میزان مشخص از جذب نور به ساختاری متفاوت با جذب متفاوت تبدیل می شوند. این بدان معناست که ساختار جدید، می تواند جذب نور را با شدت و/یا در طول موجی متفاوت انجام دهد (در هر حالت طیف های مختلفی از نور می توانند با شدت متفاوتی جذب شوند). </a:t>
            </a:r>
            <a:endParaRPr lang="en-US" dirty="0">
              <a:cs typeface="B Zar" panose="00000400000000000000" pitchFamily="2" charset="-78"/>
            </a:endParaRPr>
          </a:p>
        </p:txBody>
      </p:sp>
      <p:sp>
        <p:nvSpPr>
          <p:cNvPr id="4" name="Rectangle 3"/>
          <p:cNvSpPr/>
          <p:nvPr/>
        </p:nvSpPr>
        <p:spPr>
          <a:xfrm>
            <a:off x="467544" y="3356993"/>
            <a:ext cx="8136904" cy="461665"/>
          </a:xfrm>
          <a:prstGeom prst="rect">
            <a:avLst/>
          </a:prstGeom>
        </p:spPr>
        <p:txBody>
          <a:bodyPr wrap="square">
            <a:spAutoFit/>
          </a:bodyPr>
          <a:lstStyle/>
          <a:p>
            <a:pPr marL="342900" indent="-342900" algn="just" rtl="1">
              <a:buFont typeface="Wingdings" panose="05000000000000000000" pitchFamily="2" charset="2"/>
              <a:buChar char="ü"/>
            </a:pPr>
            <a:r>
              <a:rPr lang="fa-IR" i="0" dirty="0">
                <a:solidFill>
                  <a:srgbClr val="FFFF00"/>
                </a:solidFill>
                <a:latin typeface="iran"/>
                <a:cs typeface="B Zar" panose="00000400000000000000" pitchFamily="2" charset="-78"/>
              </a:rPr>
              <a:t>عینک های طبی محافظ چشم که در مقابل شدت نور بالا تیره می </a:t>
            </a:r>
            <a:r>
              <a:rPr lang="fa-IR" i="0" dirty="0" smtClean="0">
                <a:solidFill>
                  <a:srgbClr val="FFFF00"/>
                </a:solidFill>
                <a:latin typeface="iran"/>
                <a:cs typeface="B Zar" panose="00000400000000000000" pitchFamily="2" charset="-78"/>
              </a:rPr>
              <a:t>شوند</a:t>
            </a:r>
            <a:r>
              <a:rPr lang="en-US" i="0" dirty="0" smtClean="0">
                <a:solidFill>
                  <a:srgbClr val="FFFF00"/>
                </a:solidFill>
                <a:latin typeface="iran"/>
                <a:cs typeface="B Zar" panose="00000400000000000000" pitchFamily="2" charset="-78"/>
              </a:rPr>
              <a:t>.</a:t>
            </a:r>
            <a:endParaRPr lang="en-US" dirty="0">
              <a:solidFill>
                <a:srgbClr val="FFFF00"/>
              </a:solidFill>
              <a:cs typeface="B Zar" panose="00000400000000000000" pitchFamily="2" charset="-78"/>
            </a:endParaRPr>
          </a:p>
        </p:txBody>
      </p:sp>
      <p:pic>
        <p:nvPicPr>
          <p:cNvPr id="5" name="Picture 4"/>
          <p:cNvPicPr>
            <a:picLocks noChangeAspect="1"/>
          </p:cNvPicPr>
          <p:nvPr/>
        </p:nvPicPr>
        <p:blipFill>
          <a:blip r:embed="rId2"/>
          <a:stretch>
            <a:fillRect/>
          </a:stretch>
        </p:blipFill>
        <p:spPr>
          <a:xfrm>
            <a:off x="1259633" y="3789041"/>
            <a:ext cx="5761000" cy="2232247"/>
          </a:xfrm>
          <a:prstGeom prst="rect">
            <a:avLst/>
          </a:prstGeom>
        </p:spPr>
      </p:pic>
    </p:spTree>
    <p:extLst>
      <p:ext uri="{BB962C8B-B14F-4D97-AF65-F5344CB8AC3E}">
        <p14:creationId xmlns:p14="http://schemas.microsoft.com/office/powerpoint/2010/main" val="19086395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3164462"/>
            <a:ext cx="4053385" cy="3683650"/>
          </a:xfrm>
          <a:prstGeom prst="rect">
            <a:avLst/>
          </a:prstGeom>
        </p:spPr>
      </p:pic>
      <p:sp>
        <p:nvSpPr>
          <p:cNvPr id="3" name="Rectangle 2"/>
          <p:cNvSpPr/>
          <p:nvPr/>
        </p:nvSpPr>
        <p:spPr>
          <a:xfrm>
            <a:off x="579761" y="0"/>
            <a:ext cx="8271553" cy="461665"/>
          </a:xfrm>
          <a:prstGeom prst="rect">
            <a:avLst/>
          </a:prstGeom>
        </p:spPr>
        <p:txBody>
          <a:bodyPr wrap="square">
            <a:spAutoFit/>
          </a:bodyPr>
          <a:lstStyle/>
          <a:p>
            <a:pPr marL="342900" indent="-342900" algn="just" rtl="1">
              <a:buFont typeface="Wingdings" panose="05000000000000000000" pitchFamily="2" charset="2"/>
              <a:buChar char="ü"/>
            </a:pPr>
            <a:r>
              <a:rPr lang="fa-IR" i="0" dirty="0" smtClean="0">
                <a:solidFill>
                  <a:srgbClr val="FFFF00"/>
                </a:solidFill>
                <a:latin typeface="iran"/>
                <a:cs typeface="B Zar" panose="00000400000000000000" pitchFamily="2" charset="-78"/>
              </a:rPr>
              <a:t>شیشه های پنجره هوشمند</a:t>
            </a:r>
            <a:r>
              <a:rPr lang="en-US" i="0" dirty="0" smtClean="0">
                <a:solidFill>
                  <a:srgbClr val="FFFF00"/>
                </a:solidFill>
                <a:latin typeface="iran"/>
                <a:cs typeface="B Zar" panose="00000400000000000000" pitchFamily="2" charset="-78"/>
              </a:rPr>
              <a:t>.</a:t>
            </a:r>
            <a:endParaRPr lang="en-US" dirty="0">
              <a:solidFill>
                <a:srgbClr val="FFFF00"/>
              </a:solidFill>
              <a:cs typeface="B Zar" panose="00000400000000000000" pitchFamily="2" charset="-78"/>
            </a:endParaRPr>
          </a:p>
        </p:txBody>
      </p:sp>
      <p:sp>
        <p:nvSpPr>
          <p:cNvPr id="4" name="Rectangle 3"/>
          <p:cNvSpPr/>
          <p:nvPr/>
        </p:nvSpPr>
        <p:spPr>
          <a:xfrm>
            <a:off x="107504" y="543788"/>
            <a:ext cx="8856984" cy="1938992"/>
          </a:xfrm>
          <a:prstGeom prst="rect">
            <a:avLst/>
          </a:prstGeom>
        </p:spPr>
        <p:txBody>
          <a:bodyPr wrap="square">
            <a:spAutoFit/>
          </a:bodyPr>
          <a:lstStyle/>
          <a:p>
            <a:pPr algn="just" rtl="1"/>
            <a:r>
              <a:rPr lang="fa-IR" b="0" i="0" dirty="0">
                <a:solidFill>
                  <a:srgbClr val="0A0A0A"/>
                </a:solidFill>
                <a:latin typeface="BYekan"/>
                <a:cs typeface="B Zar" panose="00000400000000000000" pitchFamily="2" charset="-78"/>
              </a:rPr>
              <a:t>نور خورشید به شیشه‌ها می‌تابد، اما از طرفی جریان الکتریکی برقرار شده، سبب می‌شود تا یون‌ها از لایه ذخیره یونی به سمت لایه هدایت یونی حرکت کرده و به لایه الکتروکروماتیکی رجعت کنند و شیشه را شفاف نمایند. با قطع الکتریسته فرایند برعکس عمل کرده شیشه مجدداً تیره می‌شود. یکی از ویژگی مواد الکتروکروماتیکی قابلیت تنظیم آنهاست به طوری که می‌توان شدت کدری آنها را با تغییر مقدار جریان تنظیم کرد.</a:t>
            </a:r>
            <a:endParaRPr lang="en-US" dirty="0">
              <a:cs typeface="B Zar" panose="00000400000000000000" pitchFamily="2" charset="-78"/>
            </a:endParaRPr>
          </a:p>
        </p:txBody>
      </p:sp>
    </p:spTree>
    <p:extLst>
      <p:ext uri="{BB962C8B-B14F-4D97-AF65-F5344CB8AC3E}">
        <p14:creationId xmlns:p14="http://schemas.microsoft.com/office/powerpoint/2010/main" val="40803308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87824" y="116632"/>
            <a:ext cx="6033665" cy="461665"/>
          </a:xfrm>
          <a:prstGeom prst="rect">
            <a:avLst/>
          </a:prstGeom>
        </p:spPr>
        <p:txBody>
          <a:bodyPr wrap="square">
            <a:spAutoFit/>
          </a:bodyPr>
          <a:lstStyle/>
          <a:p>
            <a:pPr algn="just" rtl="1"/>
            <a:r>
              <a:rPr lang="fa-IR" b="0" i="0" dirty="0" smtClean="0">
                <a:solidFill>
                  <a:srgbClr val="FFFF00"/>
                </a:solidFill>
                <a:latin typeface="iran"/>
              </a:rPr>
              <a:t> </a:t>
            </a:r>
            <a:r>
              <a:rPr lang="fa-IR" i="0" dirty="0" smtClean="0">
                <a:solidFill>
                  <a:srgbClr val="FFFF00"/>
                </a:solidFill>
                <a:latin typeface="iran"/>
                <a:cs typeface="B Zar" panose="00000400000000000000" pitchFamily="2" charset="-78"/>
              </a:rPr>
              <a:t>مواد ترموکرومیک </a:t>
            </a:r>
            <a:r>
              <a:rPr lang="en-US" i="0" dirty="0" smtClean="0">
                <a:solidFill>
                  <a:srgbClr val="FFFF00"/>
                </a:solidFill>
                <a:latin typeface="+mn-lt"/>
              </a:rPr>
              <a:t>(</a:t>
            </a:r>
            <a:r>
              <a:rPr lang="en-US" i="0" dirty="0" err="1" smtClean="0">
                <a:solidFill>
                  <a:srgbClr val="FFFF00"/>
                </a:solidFill>
                <a:latin typeface="+mn-lt"/>
              </a:rPr>
              <a:t>Thermochromic</a:t>
            </a:r>
            <a:r>
              <a:rPr lang="en-US" i="0" dirty="0" smtClean="0">
                <a:solidFill>
                  <a:srgbClr val="FFFF00"/>
                </a:solidFill>
                <a:latin typeface="+mn-lt"/>
              </a:rPr>
              <a:t>)</a:t>
            </a:r>
            <a:endParaRPr lang="en-US" dirty="0">
              <a:solidFill>
                <a:srgbClr val="FFFF00"/>
              </a:solidFill>
              <a:latin typeface="+mn-lt"/>
            </a:endParaRPr>
          </a:p>
        </p:txBody>
      </p:sp>
      <p:sp>
        <p:nvSpPr>
          <p:cNvPr id="3" name="Rectangle 2"/>
          <p:cNvSpPr/>
          <p:nvPr/>
        </p:nvSpPr>
        <p:spPr>
          <a:xfrm>
            <a:off x="539552" y="836712"/>
            <a:ext cx="8352928" cy="1569660"/>
          </a:xfrm>
          <a:prstGeom prst="rect">
            <a:avLst/>
          </a:prstGeom>
        </p:spPr>
        <p:txBody>
          <a:bodyPr wrap="square">
            <a:spAutoFit/>
          </a:bodyPr>
          <a:lstStyle/>
          <a:p>
            <a:pPr algn="just" rtl="1"/>
            <a:r>
              <a:rPr lang="fa-IR" b="0" i="0" dirty="0">
                <a:latin typeface="iran"/>
                <a:cs typeface="B Zar" panose="00000400000000000000" pitchFamily="2" charset="-78"/>
              </a:rPr>
              <a:t>این مواد در نتیجه جذب گرما یا تغییرات شیمیایی با تغییر فاز مواجه می شوند. تغییرات ایجاد شده برگشت پذیر است و با از بین رفتن عامل ایجاد کننده تغییرات دمایی این مواد به حالت اولیه باز می </a:t>
            </a:r>
            <a:r>
              <a:rPr lang="fa-IR" b="0" i="0" dirty="0" smtClean="0">
                <a:latin typeface="iran"/>
                <a:cs typeface="B Zar" panose="00000400000000000000" pitchFamily="2" charset="-78"/>
              </a:rPr>
              <a:t>گردند، </a:t>
            </a:r>
            <a:r>
              <a:rPr lang="fa-IR" b="0" i="0" dirty="0">
                <a:latin typeface="iran"/>
                <a:cs typeface="B Zar" panose="00000400000000000000" pitchFamily="2" charset="-78"/>
              </a:rPr>
              <a:t>بر اثر گرم شدن یا سرد شدن، تغییر ساختاری در این نانوذرات ایجاد شده که همین امر باعث تغییر رنگ در این ترکیبات می شود.</a:t>
            </a:r>
            <a:endParaRPr lang="en-US" dirty="0">
              <a:cs typeface="B Zar" panose="00000400000000000000" pitchFamily="2" charset="-78"/>
            </a:endParaRPr>
          </a:p>
        </p:txBody>
      </p:sp>
      <p:sp>
        <p:nvSpPr>
          <p:cNvPr id="4" name="Rectangle 3"/>
          <p:cNvSpPr/>
          <p:nvPr/>
        </p:nvSpPr>
        <p:spPr>
          <a:xfrm>
            <a:off x="539552" y="5805264"/>
            <a:ext cx="7920880" cy="830997"/>
          </a:xfrm>
          <a:prstGeom prst="rect">
            <a:avLst/>
          </a:prstGeom>
        </p:spPr>
        <p:txBody>
          <a:bodyPr wrap="square">
            <a:spAutoFit/>
          </a:bodyPr>
          <a:lstStyle/>
          <a:p>
            <a:pPr algn="ctr" rtl="1"/>
            <a:r>
              <a:rPr lang="fa-IR" b="0" i="0" dirty="0">
                <a:solidFill>
                  <a:schemeClr val="bg1"/>
                </a:solidFill>
                <a:latin typeface="iran"/>
                <a:cs typeface="B Zar" panose="00000400000000000000" pitchFamily="2" charset="-78"/>
              </a:rPr>
              <a:t> تغییر ساختار نانوذرات نقره پوشیده شده با دودسیل تیول در برابرحرارت و</a:t>
            </a:r>
          </a:p>
          <a:p>
            <a:pPr algn="ctr" rtl="1"/>
            <a:r>
              <a:rPr lang="fa-IR" b="0" i="0" dirty="0">
                <a:solidFill>
                  <a:schemeClr val="bg1"/>
                </a:solidFill>
                <a:latin typeface="iran"/>
                <a:cs typeface="B Zar" panose="00000400000000000000" pitchFamily="2" charset="-78"/>
              </a:rPr>
              <a:t> تغییر رنگ در این نانوذرات در اثر حرارت</a:t>
            </a:r>
            <a:endParaRPr lang="fa-IR" b="0" i="0" dirty="0">
              <a:solidFill>
                <a:schemeClr val="bg1"/>
              </a:solidFill>
              <a:effectLst/>
              <a:latin typeface="iran"/>
              <a:cs typeface="B Zar" panose="00000400000000000000" pitchFamily="2" charset="-78"/>
            </a:endParaRPr>
          </a:p>
        </p:txBody>
      </p:sp>
      <p:pic>
        <p:nvPicPr>
          <p:cNvPr id="5" name="Picture 4"/>
          <p:cNvPicPr>
            <a:picLocks noChangeAspect="1"/>
          </p:cNvPicPr>
          <p:nvPr/>
        </p:nvPicPr>
        <p:blipFill>
          <a:blip r:embed="rId2"/>
          <a:stretch>
            <a:fillRect/>
          </a:stretch>
        </p:blipFill>
        <p:spPr>
          <a:xfrm>
            <a:off x="2483768" y="2481039"/>
            <a:ext cx="3724275" cy="3324225"/>
          </a:xfrm>
          <a:prstGeom prst="rect">
            <a:avLst/>
          </a:prstGeom>
        </p:spPr>
      </p:pic>
    </p:spTree>
    <p:extLst>
      <p:ext uri="{BB962C8B-B14F-4D97-AF65-F5344CB8AC3E}">
        <p14:creationId xmlns:p14="http://schemas.microsoft.com/office/powerpoint/2010/main" val="39012255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39752" y="260648"/>
            <a:ext cx="6534472" cy="523220"/>
          </a:xfrm>
          <a:prstGeom prst="rect">
            <a:avLst/>
          </a:prstGeom>
        </p:spPr>
        <p:txBody>
          <a:bodyPr wrap="square">
            <a:spAutoFit/>
          </a:bodyPr>
          <a:lstStyle/>
          <a:p>
            <a:pPr algn="just" rtl="1"/>
            <a:r>
              <a:rPr lang="fa-IR" sz="2800" i="0" dirty="0">
                <a:solidFill>
                  <a:srgbClr val="FFFF00"/>
                </a:solidFill>
                <a:latin typeface="iran"/>
                <a:cs typeface="B Zar" panose="00000400000000000000" pitchFamily="2" charset="-78"/>
              </a:rPr>
              <a:t>مواد مکانوکرومیک </a:t>
            </a:r>
            <a:r>
              <a:rPr lang="en-US" sz="2800" b="0" i="0" dirty="0" smtClean="0">
                <a:solidFill>
                  <a:srgbClr val="FFFF00"/>
                </a:solidFill>
                <a:latin typeface="iran"/>
              </a:rPr>
              <a:t>(</a:t>
            </a:r>
            <a:r>
              <a:rPr lang="en-US" sz="2800" i="0" dirty="0" err="1" smtClean="0">
                <a:solidFill>
                  <a:srgbClr val="FFFF00"/>
                </a:solidFill>
                <a:latin typeface="+mj-lt"/>
              </a:rPr>
              <a:t>Mechanochromic</a:t>
            </a:r>
            <a:r>
              <a:rPr lang="en-US" sz="2800" i="0" dirty="0" smtClean="0">
                <a:solidFill>
                  <a:srgbClr val="FFFF00"/>
                </a:solidFill>
                <a:latin typeface="+mj-lt"/>
              </a:rPr>
              <a:t>)</a:t>
            </a:r>
            <a:endParaRPr lang="en-US" sz="2800" dirty="0">
              <a:solidFill>
                <a:srgbClr val="FFFF00"/>
              </a:solidFill>
            </a:endParaRPr>
          </a:p>
        </p:txBody>
      </p:sp>
      <p:sp>
        <p:nvSpPr>
          <p:cNvPr id="4" name="Rectangle 3"/>
          <p:cNvSpPr/>
          <p:nvPr/>
        </p:nvSpPr>
        <p:spPr>
          <a:xfrm>
            <a:off x="2267744" y="783868"/>
            <a:ext cx="6534472" cy="523220"/>
          </a:xfrm>
          <a:prstGeom prst="rect">
            <a:avLst/>
          </a:prstGeom>
        </p:spPr>
        <p:txBody>
          <a:bodyPr wrap="square">
            <a:spAutoFit/>
          </a:bodyPr>
          <a:lstStyle/>
          <a:p>
            <a:pPr algn="just" rtl="1"/>
            <a:r>
              <a:rPr lang="fa-IR" sz="2800" i="0" dirty="0" smtClean="0">
                <a:solidFill>
                  <a:srgbClr val="FFFF00"/>
                </a:solidFill>
                <a:latin typeface="iran"/>
                <a:cs typeface="B Zar" panose="00000400000000000000" pitchFamily="2" charset="-78"/>
              </a:rPr>
              <a:t>مواد کموکرومیک</a:t>
            </a:r>
            <a:r>
              <a:rPr lang="en-US" sz="2800" i="0" dirty="0" smtClean="0">
                <a:solidFill>
                  <a:srgbClr val="FFFF00"/>
                </a:solidFill>
                <a:latin typeface="iran"/>
                <a:cs typeface="B Zar" panose="00000400000000000000" pitchFamily="2" charset="-78"/>
              </a:rPr>
              <a:t>  </a:t>
            </a:r>
            <a:r>
              <a:rPr lang="fa-IR" sz="2800" i="0" dirty="0" smtClean="0">
                <a:solidFill>
                  <a:srgbClr val="FFFF00"/>
                </a:solidFill>
                <a:latin typeface="iran"/>
                <a:cs typeface="B Zar" panose="00000400000000000000" pitchFamily="2" charset="-78"/>
              </a:rPr>
              <a:t> </a:t>
            </a:r>
            <a:r>
              <a:rPr lang="en-US" sz="2800" i="0" dirty="0" smtClean="0">
                <a:solidFill>
                  <a:srgbClr val="FFFF00"/>
                </a:solidFill>
                <a:latin typeface="iran"/>
                <a:cs typeface="B Zar" panose="00000400000000000000" pitchFamily="2" charset="-78"/>
              </a:rPr>
              <a:t>  </a:t>
            </a:r>
            <a:r>
              <a:rPr lang="en-US" sz="2800" b="0" i="0" dirty="0" smtClean="0">
                <a:solidFill>
                  <a:srgbClr val="FFFF00"/>
                </a:solidFill>
                <a:latin typeface="iran"/>
              </a:rPr>
              <a:t>(</a:t>
            </a:r>
            <a:r>
              <a:rPr lang="en-US" sz="2800" i="0" dirty="0" err="1" smtClean="0">
                <a:solidFill>
                  <a:srgbClr val="FFFF00"/>
                </a:solidFill>
                <a:latin typeface="+mj-lt"/>
              </a:rPr>
              <a:t>Chemochromic</a:t>
            </a:r>
            <a:r>
              <a:rPr lang="en-US" sz="2800" i="0" dirty="0" smtClean="0">
                <a:solidFill>
                  <a:srgbClr val="FFFF00"/>
                </a:solidFill>
                <a:latin typeface="+mj-lt"/>
              </a:rPr>
              <a:t>)</a:t>
            </a:r>
            <a:endParaRPr lang="en-US" sz="2800" dirty="0">
              <a:solidFill>
                <a:srgbClr val="FFFF00"/>
              </a:solidFill>
            </a:endParaRPr>
          </a:p>
        </p:txBody>
      </p:sp>
      <p:sp>
        <p:nvSpPr>
          <p:cNvPr id="5" name="Rectangle 4"/>
          <p:cNvSpPr/>
          <p:nvPr/>
        </p:nvSpPr>
        <p:spPr>
          <a:xfrm>
            <a:off x="377204" y="1560494"/>
            <a:ext cx="8406680" cy="1569660"/>
          </a:xfrm>
          <a:prstGeom prst="rect">
            <a:avLst/>
          </a:prstGeom>
        </p:spPr>
        <p:txBody>
          <a:bodyPr wrap="square">
            <a:spAutoFit/>
          </a:bodyPr>
          <a:lstStyle/>
          <a:p>
            <a:pPr algn="just" rtl="1"/>
            <a:r>
              <a:rPr lang="fa-IR" b="0" i="0" dirty="0">
                <a:latin typeface="iran"/>
                <a:cs typeface="B Zar" panose="00000400000000000000" pitchFamily="2" charset="-78"/>
              </a:rPr>
              <a:t>در برخی از محصولاتی که از این مواد ساخته شده اند با تغییر فشار، نوشته های مخفی شده در سطح به نمایش در خواهند آمد. کاغذهای تورنسل که در محیط های اسیدی و بازی رنگ های متفاوتی دارند نمونه ای از محصولاتی هستند که براساس ویژگی مواد کموکرومیک </a:t>
            </a:r>
            <a:r>
              <a:rPr lang="fa-IR" b="0" i="0" dirty="0" smtClean="0">
                <a:latin typeface="iran"/>
                <a:cs typeface="B Zar" panose="00000400000000000000" pitchFamily="2" charset="-78"/>
              </a:rPr>
              <a:t>ساخته </a:t>
            </a:r>
            <a:r>
              <a:rPr lang="fa-IR" b="0" i="0" dirty="0">
                <a:latin typeface="iran"/>
                <a:cs typeface="B Zar" panose="00000400000000000000" pitchFamily="2" charset="-78"/>
              </a:rPr>
              <a:t>شده اند.</a:t>
            </a:r>
            <a:endParaRPr lang="en-US" dirty="0">
              <a:cs typeface="B Zar" panose="00000400000000000000" pitchFamily="2" charset="-78"/>
            </a:endParaRPr>
          </a:p>
        </p:txBody>
      </p:sp>
      <p:pic>
        <p:nvPicPr>
          <p:cNvPr id="6" name="Picture 5"/>
          <p:cNvPicPr>
            <a:picLocks noChangeAspect="1"/>
          </p:cNvPicPr>
          <p:nvPr/>
        </p:nvPicPr>
        <p:blipFill>
          <a:blip r:embed="rId2"/>
          <a:stretch>
            <a:fillRect/>
          </a:stretch>
        </p:blipFill>
        <p:spPr>
          <a:xfrm>
            <a:off x="107504" y="3130154"/>
            <a:ext cx="4741655" cy="3488921"/>
          </a:xfrm>
          <a:prstGeom prst="rect">
            <a:avLst/>
          </a:prstGeom>
        </p:spPr>
      </p:pic>
      <p:pic>
        <p:nvPicPr>
          <p:cNvPr id="7" name="Picture 6"/>
          <p:cNvPicPr>
            <a:picLocks noChangeAspect="1"/>
          </p:cNvPicPr>
          <p:nvPr/>
        </p:nvPicPr>
        <p:blipFill>
          <a:blip r:embed="rId3"/>
          <a:stretch>
            <a:fillRect/>
          </a:stretch>
        </p:blipFill>
        <p:spPr>
          <a:xfrm>
            <a:off x="5148064" y="3501008"/>
            <a:ext cx="3856459" cy="2896518"/>
          </a:xfrm>
          <a:prstGeom prst="rect">
            <a:avLst/>
          </a:prstGeom>
        </p:spPr>
      </p:pic>
    </p:spTree>
    <p:extLst>
      <p:ext uri="{BB962C8B-B14F-4D97-AF65-F5344CB8AC3E}">
        <p14:creationId xmlns:p14="http://schemas.microsoft.com/office/powerpoint/2010/main" val="26820807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55976" y="188640"/>
            <a:ext cx="4620239" cy="461665"/>
          </a:xfrm>
          <a:prstGeom prst="rect">
            <a:avLst/>
          </a:prstGeom>
        </p:spPr>
        <p:txBody>
          <a:bodyPr wrap="none">
            <a:spAutoFit/>
          </a:bodyPr>
          <a:lstStyle/>
          <a:p>
            <a:pPr algn="r" rtl="1"/>
            <a:r>
              <a:rPr lang="fa-IR" i="0" dirty="0" smtClean="0">
                <a:solidFill>
                  <a:srgbClr val="FFFF00"/>
                </a:solidFill>
                <a:latin typeface="iran"/>
                <a:cs typeface="B Zar" panose="00000400000000000000" pitchFamily="2" charset="-78"/>
              </a:rPr>
              <a:t>مواد الکتروکرومیک </a:t>
            </a:r>
            <a:r>
              <a:rPr lang="en-US" i="0" dirty="0" smtClean="0">
                <a:solidFill>
                  <a:srgbClr val="FFFF00"/>
                </a:solidFill>
                <a:latin typeface="+mn-lt"/>
                <a:cs typeface="B Zar" panose="00000400000000000000" pitchFamily="2" charset="-78"/>
              </a:rPr>
              <a:t>(</a:t>
            </a:r>
            <a:r>
              <a:rPr lang="en-US" i="0" dirty="0" smtClean="0">
                <a:solidFill>
                  <a:srgbClr val="FFFF00"/>
                </a:solidFill>
                <a:latin typeface="+mn-lt"/>
              </a:rPr>
              <a:t>Electrochromic)</a:t>
            </a:r>
            <a:endParaRPr lang="en-US" dirty="0">
              <a:solidFill>
                <a:srgbClr val="FFFF00"/>
              </a:solidFill>
              <a:latin typeface="+mn-lt"/>
            </a:endParaRPr>
          </a:p>
        </p:txBody>
      </p:sp>
      <p:sp>
        <p:nvSpPr>
          <p:cNvPr id="3" name="Rectangle 2"/>
          <p:cNvSpPr/>
          <p:nvPr/>
        </p:nvSpPr>
        <p:spPr>
          <a:xfrm>
            <a:off x="251520" y="908720"/>
            <a:ext cx="8724695" cy="830997"/>
          </a:xfrm>
          <a:prstGeom prst="rect">
            <a:avLst/>
          </a:prstGeom>
        </p:spPr>
        <p:txBody>
          <a:bodyPr wrap="square">
            <a:spAutoFit/>
          </a:bodyPr>
          <a:lstStyle/>
          <a:p>
            <a:pPr algn="r" rtl="1"/>
            <a:r>
              <a:rPr lang="fa-IR" b="0" i="0" dirty="0">
                <a:latin typeface="iran"/>
                <a:cs typeface="B Zar" panose="00000400000000000000" pitchFamily="2" charset="-78"/>
              </a:rPr>
              <a:t>این گروه از مواد هوشمند، موادی هستند که در نتیجه قرار گرفتن در یک جریان یا اختلاف پتانسیل الکتریکی رنگ آن ها به صورت بازگشت پذیر تغییر می </a:t>
            </a:r>
            <a:r>
              <a:rPr lang="fa-IR" b="0" i="0" dirty="0" smtClean="0">
                <a:latin typeface="iran"/>
                <a:cs typeface="B Zar" panose="00000400000000000000" pitchFamily="2" charset="-78"/>
              </a:rPr>
              <a:t>کند</a:t>
            </a:r>
            <a:r>
              <a:rPr lang="en-US" b="0" i="0" dirty="0" smtClean="0">
                <a:latin typeface="iran"/>
                <a:cs typeface="B Zar" panose="00000400000000000000" pitchFamily="2" charset="-78"/>
              </a:rPr>
              <a:t>.</a:t>
            </a:r>
            <a:r>
              <a:rPr lang="fa-IR" b="0" i="0" dirty="0" smtClean="0">
                <a:latin typeface="iran"/>
                <a:cs typeface="B Zar" panose="00000400000000000000" pitchFamily="2" charset="-78"/>
              </a:rPr>
              <a:t>ز</a:t>
            </a:r>
            <a:endParaRPr lang="en-US" dirty="0">
              <a:cs typeface="B Zar" panose="00000400000000000000" pitchFamily="2" charset="-78"/>
            </a:endParaRPr>
          </a:p>
        </p:txBody>
      </p:sp>
      <p:pic>
        <p:nvPicPr>
          <p:cNvPr id="4" name="Picture 3"/>
          <p:cNvPicPr>
            <a:picLocks noChangeAspect="1"/>
          </p:cNvPicPr>
          <p:nvPr/>
        </p:nvPicPr>
        <p:blipFill>
          <a:blip r:embed="rId2"/>
          <a:stretch>
            <a:fillRect/>
          </a:stretch>
        </p:blipFill>
        <p:spPr>
          <a:xfrm>
            <a:off x="2800965" y="3573016"/>
            <a:ext cx="6175250" cy="3028925"/>
          </a:xfrm>
          <a:prstGeom prst="rect">
            <a:avLst/>
          </a:prstGeom>
        </p:spPr>
      </p:pic>
      <p:pic>
        <p:nvPicPr>
          <p:cNvPr id="5" name="Picture 4"/>
          <p:cNvPicPr>
            <a:picLocks noChangeAspect="1"/>
          </p:cNvPicPr>
          <p:nvPr/>
        </p:nvPicPr>
        <p:blipFill>
          <a:blip r:embed="rId3"/>
          <a:stretch>
            <a:fillRect/>
          </a:stretch>
        </p:blipFill>
        <p:spPr>
          <a:xfrm>
            <a:off x="251520" y="1739717"/>
            <a:ext cx="2437298" cy="2706613"/>
          </a:xfrm>
          <a:prstGeom prst="rect">
            <a:avLst/>
          </a:prstGeom>
        </p:spPr>
      </p:pic>
    </p:spTree>
    <p:extLst>
      <p:ext uri="{BB962C8B-B14F-4D97-AF65-F5344CB8AC3E}">
        <p14:creationId xmlns:p14="http://schemas.microsoft.com/office/powerpoint/2010/main" val="33814208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548680"/>
            <a:ext cx="8136904" cy="1569660"/>
          </a:xfrm>
          <a:prstGeom prst="rect">
            <a:avLst/>
          </a:prstGeom>
        </p:spPr>
        <p:txBody>
          <a:bodyPr wrap="square">
            <a:spAutoFit/>
          </a:bodyPr>
          <a:lstStyle/>
          <a:p>
            <a:pPr algn="just" rtl="1"/>
            <a:r>
              <a:rPr lang="fa-IR" b="0" i="0" dirty="0">
                <a:latin typeface="iran"/>
                <a:cs typeface="B Zar" panose="00000400000000000000" pitchFamily="2" charset="-78"/>
              </a:rPr>
              <a:t>گروه دوم مواد هوشمند، قابلیت تبدیل انرژی را از حالتی به حالت دیگر دارا هستند. برای مثال ترکیبات فتوولتائیک </a:t>
            </a:r>
            <a:r>
              <a:rPr lang="fa-IR" b="0" i="0" dirty="0" smtClean="0">
                <a:latin typeface="iran"/>
                <a:cs typeface="B Zar" panose="00000400000000000000" pitchFamily="2" charset="-78"/>
              </a:rPr>
              <a:t>زیر </a:t>
            </a:r>
            <a:r>
              <a:rPr lang="fa-IR" b="0" i="0" dirty="0">
                <a:latin typeface="iran"/>
                <a:cs typeface="B Zar" panose="00000400000000000000" pitchFamily="2" charset="-78"/>
              </a:rPr>
              <a:t>مجموعه مواد هوشمند نوع دوم هستند که انرژی نوری را به انرژی الکتریکی تبدیل می کنند. این ترکیبات امروزه به نحوی گسترده در فناوری های نوین همچون پیل های خورشیدی مورد استفاده اند.</a:t>
            </a:r>
            <a:endParaRPr lang="en-US" dirty="0">
              <a:cs typeface="B Zar" panose="00000400000000000000" pitchFamily="2" charset="-78"/>
            </a:endParaRPr>
          </a:p>
        </p:txBody>
      </p:sp>
      <p:pic>
        <p:nvPicPr>
          <p:cNvPr id="4" name="Picture 3"/>
          <p:cNvPicPr>
            <a:picLocks noChangeAspect="1"/>
          </p:cNvPicPr>
          <p:nvPr/>
        </p:nvPicPr>
        <p:blipFill>
          <a:blip r:embed="rId2"/>
          <a:stretch>
            <a:fillRect/>
          </a:stretch>
        </p:blipFill>
        <p:spPr>
          <a:xfrm>
            <a:off x="179513" y="2348881"/>
            <a:ext cx="4911450" cy="4248472"/>
          </a:xfrm>
          <a:prstGeom prst="rect">
            <a:avLst/>
          </a:prstGeom>
        </p:spPr>
      </p:pic>
      <p:pic>
        <p:nvPicPr>
          <p:cNvPr id="5" name="Picture 4"/>
          <p:cNvPicPr>
            <a:picLocks noChangeAspect="1"/>
          </p:cNvPicPr>
          <p:nvPr/>
        </p:nvPicPr>
        <p:blipFill>
          <a:blip r:embed="rId3"/>
          <a:stretch>
            <a:fillRect/>
          </a:stretch>
        </p:blipFill>
        <p:spPr>
          <a:xfrm>
            <a:off x="5292080" y="3068960"/>
            <a:ext cx="3539936" cy="2386179"/>
          </a:xfrm>
          <a:prstGeom prst="rect">
            <a:avLst/>
          </a:prstGeom>
        </p:spPr>
      </p:pic>
    </p:spTree>
    <p:extLst>
      <p:ext uri="{BB962C8B-B14F-4D97-AF65-F5344CB8AC3E}">
        <p14:creationId xmlns:p14="http://schemas.microsoft.com/office/powerpoint/2010/main" val="16491127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8650" y="1196752"/>
            <a:ext cx="7772400" cy="1143000"/>
          </a:xfrm>
        </p:spPr>
        <p:txBody>
          <a:bodyPr/>
          <a:lstStyle/>
          <a:p>
            <a:pPr algn="just" rtl="1"/>
            <a:r>
              <a:rPr lang="fa-IR" sz="2400" dirty="0">
                <a:cs typeface="B Nazanin" panose="00000400000000000000" pitchFamily="2" charset="-78"/>
              </a:rPr>
              <a:t>با ریزتر شدن ذرات، علاوه بر اینکه در مسیر نور </a:t>
            </a:r>
            <a:r>
              <a:rPr lang="en-US" sz="2400" dirty="0">
                <a:cs typeface="B Nazanin" panose="00000400000000000000" pitchFamily="2" charset="-78"/>
              </a:rPr>
              <a:t>UV </a:t>
            </a:r>
            <a:r>
              <a:rPr lang="fa-IR" sz="2400" dirty="0">
                <a:cs typeface="B Nazanin" panose="00000400000000000000" pitchFamily="2" charset="-78"/>
              </a:rPr>
              <a:t>ذرات بیشتری برای جذب فاصله باند وجود دارند، نور </a:t>
            </a:r>
            <a:r>
              <a:rPr lang="en-US" sz="2400" dirty="0">
                <a:cs typeface="B Nazanin" panose="00000400000000000000" pitchFamily="2" charset="-78"/>
              </a:rPr>
              <a:t>UV </a:t>
            </a:r>
            <a:r>
              <a:rPr lang="fa-IR" sz="2400" dirty="0">
                <a:cs typeface="B Nazanin" panose="00000400000000000000" pitchFamily="2" charset="-78"/>
              </a:rPr>
              <a:t>بیشتر پخش خواهد شد. بنابراین، عبور این نور کاهش می‌یابد. جذب فاصله باند به ‌طور کلی تابعی از تعداد اتم‌هایی است که در مسیر نور </a:t>
            </a:r>
            <a:r>
              <a:rPr lang="en-US" sz="2400" dirty="0">
                <a:cs typeface="B Nazanin" panose="00000400000000000000" pitchFamily="2" charset="-78"/>
              </a:rPr>
              <a:t>UV </a:t>
            </a:r>
            <a:r>
              <a:rPr lang="fa-IR" sz="2400" dirty="0">
                <a:cs typeface="B Nazanin" panose="00000400000000000000" pitchFamily="2" charset="-78"/>
              </a:rPr>
              <a:t>قرار گرفته‌اند. بر اساس تحقیقات تجربی، با کاهش اندازه ذرات، به علت کم شدن فاصله بین آنها برای عبور نور </a:t>
            </a:r>
            <a:r>
              <a:rPr lang="en-US" sz="2400" dirty="0">
                <a:cs typeface="B Nazanin" panose="00000400000000000000" pitchFamily="2" charset="-78"/>
              </a:rPr>
              <a:t>UV، </a:t>
            </a:r>
            <a:r>
              <a:rPr lang="fa-IR" sz="2400" dirty="0">
                <a:cs typeface="B Nazanin" panose="00000400000000000000" pitchFamily="2" charset="-78"/>
              </a:rPr>
              <a:t>شاهد عبور کم‌ترِ این اشعه هستیم. </a:t>
            </a:r>
            <a:r>
              <a:rPr lang="fa-IR" sz="2400" dirty="0" smtClean="0">
                <a:cs typeface="B Nazanin" panose="00000400000000000000" pitchFamily="2" charset="-78"/>
              </a:rPr>
              <a:t>با </a:t>
            </a:r>
            <a:r>
              <a:rPr lang="fa-IR" sz="2400" dirty="0">
                <a:cs typeface="B Nazanin" panose="00000400000000000000" pitchFamily="2" charset="-78"/>
              </a:rPr>
              <a:t>کاهش اندازه ذرات، عبور نور کمتر خواهد شد. همین پدیده است که متخصصان را به تولید محصولات ضد آفتاب با خاصیت جذب </a:t>
            </a:r>
            <a:r>
              <a:rPr lang="fa-IR" sz="2400" dirty="0" smtClean="0">
                <a:cs typeface="B Nazanin" panose="00000400000000000000" pitchFamily="2" charset="-78"/>
              </a:rPr>
              <a:t>بالاتر رهنمون</a:t>
            </a:r>
            <a:r>
              <a:rPr lang="en-US" sz="2400" dirty="0" smtClean="0">
                <a:cs typeface="B Nazanin" panose="00000400000000000000" pitchFamily="2" charset="-78"/>
              </a:rPr>
              <a:t> </a:t>
            </a:r>
            <a:r>
              <a:rPr lang="fa-IR" sz="2400" dirty="0" smtClean="0">
                <a:cs typeface="B Nazanin" panose="00000400000000000000" pitchFamily="2" charset="-78"/>
              </a:rPr>
              <a:t>کرده </a:t>
            </a:r>
            <a:r>
              <a:rPr lang="fa-IR" sz="2400" dirty="0">
                <a:cs typeface="B Nazanin" panose="00000400000000000000" pitchFamily="2" charset="-78"/>
              </a:rPr>
              <a:t>است.</a:t>
            </a:r>
            <a:endParaRPr lang="en-US" sz="2400" dirty="0">
              <a:cs typeface="B Nazanin" panose="00000400000000000000" pitchFamily="2" charset="-78"/>
            </a:endParaRPr>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2"/>
          <a:stretch>
            <a:fillRect/>
          </a:stretch>
        </p:blipFill>
        <p:spPr>
          <a:xfrm>
            <a:off x="1387878" y="3429000"/>
            <a:ext cx="6384522" cy="2808312"/>
          </a:xfrm>
          <a:prstGeom prst="rect">
            <a:avLst/>
          </a:prstGeom>
        </p:spPr>
      </p:pic>
    </p:spTree>
    <p:extLst>
      <p:ext uri="{BB962C8B-B14F-4D97-AF65-F5344CB8AC3E}">
        <p14:creationId xmlns:p14="http://schemas.microsoft.com/office/powerpoint/2010/main" val="7220971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560" y="332656"/>
            <a:ext cx="8064896" cy="2308324"/>
          </a:xfrm>
          <a:prstGeom prst="rect">
            <a:avLst/>
          </a:prstGeom>
        </p:spPr>
        <p:txBody>
          <a:bodyPr wrap="square">
            <a:spAutoFit/>
          </a:bodyPr>
          <a:lstStyle/>
          <a:p>
            <a:pPr algn="just" rtl="1"/>
            <a:r>
              <a:rPr lang="fa-IR" b="0" i="0" dirty="0">
                <a:latin typeface="iran"/>
                <a:cs typeface="B Zar" panose="00000400000000000000" pitchFamily="2" charset="-78"/>
              </a:rPr>
              <a:t>مواد نورتاب (لومینسانس کننده</a:t>
            </a:r>
            <a:r>
              <a:rPr lang="fa-IR" b="0" i="0" dirty="0" smtClean="0">
                <a:latin typeface="iran"/>
                <a:cs typeface="B Zar" panose="00000400000000000000" pitchFamily="2" charset="-78"/>
              </a:rPr>
              <a:t>)</a:t>
            </a:r>
            <a:endParaRPr lang="en-US" b="0" i="0" dirty="0" smtClean="0">
              <a:latin typeface="iran"/>
              <a:cs typeface="B Zar" panose="00000400000000000000" pitchFamily="2" charset="-78"/>
            </a:endParaRPr>
          </a:p>
          <a:p>
            <a:pPr algn="just" rtl="1"/>
            <a:r>
              <a:rPr lang="fa-IR" b="0" i="0" dirty="0" smtClean="0">
                <a:latin typeface="iran"/>
                <a:cs typeface="B Zar" panose="00000400000000000000" pitchFamily="2" charset="-78"/>
              </a:rPr>
              <a:t>لومینسانس </a:t>
            </a:r>
            <a:r>
              <a:rPr lang="fa-IR" b="0" i="0" dirty="0">
                <a:latin typeface="iran"/>
                <a:cs typeface="B Zar" panose="00000400000000000000" pitchFamily="2" charset="-78"/>
              </a:rPr>
              <a:t>به تابش نوری گفته می شود که عامل ایجاد آن همانند لامپ های رشته ای، التهاب ماده نیست. در واقع این مواد انرژی دریافت شده را به صورت نشر نور آزاد می کنند [6]. از خاصیت لومینسانس برخی از نانو ذرات مانند </a:t>
            </a:r>
            <a:r>
              <a:rPr lang="en-US" b="0" i="0" dirty="0" err="1">
                <a:latin typeface="iran"/>
                <a:cs typeface="B Zar" panose="00000400000000000000" pitchFamily="2" charset="-78"/>
              </a:rPr>
              <a:t>CdTe</a:t>
            </a:r>
            <a:r>
              <a:rPr lang="en-US" b="0" i="0" dirty="0">
                <a:latin typeface="iran"/>
                <a:cs typeface="B Zar" panose="00000400000000000000" pitchFamily="2" charset="-78"/>
              </a:rPr>
              <a:t> </a:t>
            </a:r>
            <a:r>
              <a:rPr lang="fa-IR" b="0" i="0" dirty="0" smtClean="0">
                <a:latin typeface="iran"/>
                <a:cs typeface="B Zar" panose="00000400000000000000" pitchFamily="2" charset="-78"/>
              </a:rPr>
              <a:t> و </a:t>
            </a:r>
            <a:r>
              <a:rPr lang="fa-IR" b="0" i="0" dirty="0">
                <a:latin typeface="iran"/>
                <a:cs typeface="B Zar" panose="00000400000000000000" pitchFamily="2" charset="-78"/>
              </a:rPr>
              <a:t>نانوذرات ترکیب شده از </a:t>
            </a:r>
            <a:r>
              <a:rPr lang="en-US" b="0" i="0" dirty="0" err="1">
                <a:latin typeface="iran"/>
                <a:cs typeface="B Zar" panose="00000400000000000000" pitchFamily="2" charset="-78"/>
              </a:rPr>
              <a:t>ZnS:Mn</a:t>
            </a:r>
            <a:r>
              <a:rPr lang="en-US" b="0" i="0" dirty="0">
                <a:latin typeface="iran"/>
                <a:cs typeface="B Zar" panose="00000400000000000000" pitchFamily="2" charset="-78"/>
              </a:rPr>
              <a:t> </a:t>
            </a:r>
            <a:r>
              <a:rPr lang="fa-IR" b="0" i="0" dirty="0" smtClean="0">
                <a:latin typeface="iran"/>
                <a:cs typeface="B Zar" panose="00000400000000000000" pitchFamily="2" charset="-78"/>
              </a:rPr>
              <a:t> برای </a:t>
            </a:r>
            <a:r>
              <a:rPr lang="fa-IR" b="0" i="0" dirty="0">
                <a:latin typeface="iran"/>
                <a:cs typeface="B Zar" panose="00000400000000000000" pitchFamily="2" charset="-78"/>
              </a:rPr>
              <a:t>تعیین دما با استفاده از خاصیت لومینسانس استفاده می شود. در این روش ترمومتری </a:t>
            </a:r>
            <a:r>
              <a:rPr lang="fa-IR" b="0" i="0" dirty="0" smtClean="0">
                <a:latin typeface="iran"/>
                <a:cs typeface="B Zar" panose="00000400000000000000" pitchFamily="2" charset="-78"/>
              </a:rPr>
              <a:t>از </a:t>
            </a:r>
            <a:r>
              <a:rPr lang="fa-IR" b="0" i="0" dirty="0">
                <a:latin typeface="iran"/>
                <a:cs typeface="B Zar" panose="00000400000000000000" pitchFamily="2" charset="-78"/>
              </a:rPr>
              <a:t>موادی استفاده می شود که با تغییر دما تغییر لومینسانس می دهند</a:t>
            </a:r>
            <a:r>
              <a:rPr lang="fa-IR" b="0" i="0" dirty="0" smtClean="0">
                <a:latin typeface="iran"/>
                <a:cs typeface="B Zar" panose="00000400000000000000" pitchFamily="2" charset="-78"/>
              </a:rPr>
              <a:t>.</a:t>
            </a:r>
            <a:endParaRPr lang="en-US" dirty="0">
              <a:cs typeface="B Zar" panose="00000400000000000000" pitchFamily="2" charset="-78"/>
            </a:endParaRPr>
          </a:p>
        </p:txBody>
      </p:sp>
      <p:pic>
        <p:nvPicPr>
          <p:cNvPr id="3" name="Picture 2"/>
          <p:cNvPicPr>
            <a:picLocks noChangeAspect="1"/>
          </p:cNvPicPr>
          <p:nvPr/>
        </p:nvPicPr>
        <p:blipFill>
          <a:blip r:embed="rId2"/>
          <a:stretch>
            <a:fillRect/>
          </a:stretch>
        </p:blipFill>
        <p:spPr>
          <a:xfrm>
            <a:off x="179512" y="2651731"/>
            <a:ext cx="5177348" cy="3585581"/>
          </a:xfrm>
          <a:prstGeom prst="rect">
            <a:avLst/>
          </a:prstGeom>
        </p:spPr>
      </p:pic>
      <p:pic>
        <p:nvPicPr>
          <p:cNvPr id="4" name="Picture 3"/>
          <p:cNvPicPr>
            <a:picLocks noChangeAspect="1"/>
          </p:cNvPicPr>
          <p:nvPr/>
        </p:nvPicPr>
        <p:blipFill>
          <a:blip r:embed="rId3"/>
          <a:stretch>
            <a:fillRect/>
          </a:stretch>
        </p:blipFill>
        <p:spPr>
          <a:xfrm>
            <a:off x="5455121" y="2996952"/>
            <a:ext cx="3562350" cy="2457450"/>
          </a:xfrm>
          <a:prstGeom prst="rect">
            <a:avLst/>
          </a:prstGeom>
        </p:spPr>
      </p:pic>
    </p:spTree>
    <p:extLst>
      <p:ext uri="{BB962C8B-B14F-4D97-AF65-F5344CB8AC3E}">
        <p14:creationId xmlns:p14="http://schemas.microsoft.com/office/powerpoint/2010/main" val="22980387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16016" y="116632"/>
            <a:ext cx="4344459" cy="461665"/>
          </a:xfrm>
          <a:prstGeom prst="rect">
            <a:avLst/>
          </a:prstGeom>
        </p:spPr>
        <p:txBody>
          <a:bodyPr wrap="none">
            <a:spAutoFit/>
          </a:bodyPr>
          <a:lstStyle/>
          <a:p>
            <a:r>
              <a:rPr lang="fa-IR" i="0" dirty="0">
                <a:latin typeface="iran"/>
                <a:cs typeface="B Zar" panose="00000400000000000000" pitchFamily="2" charset="-78"/>
              </a:rPr>
              <a:t>استفاده از نانو مواد هوشمند در پزشکی</a:t>
            </a:r>
            <a:endParaRPr lang="en-US" dirty="0">
              <a:cs typeface="B Zar" panose="00000400000000000000" pitchFamily="2" charset="-78"/>
            </a:endParaRPr>
          </a:p>
        </p:txBody>
      </p:sp>
      <p:sp>
        <p:nvSpPr>
          <p:cNvPr id="3" name="Rectangle 2"/>
          <p:cNvSpPr/>
          <p:nvPr/>
        </p:nvSpPr>
        <p:spPr>
          <a:xfrm>
            <a:off x="719572" y="980728"/>
            <a:ext cx="7992888" cy="1938992"/>
          </a:xfrm>
          <a:prstGeom prst="rect">
            <a:avLst/>
          </a:prstGeom>
        </p:spPr>
        <p:txBody>
          <a:bodyPr wrap="square">
            <a:spAutoFit/>
          </a:bodyPr>
          <a:lstStyle/>
          <a:p>
            <a:pPr algn="just" rtl="1"/>
            <a:r>
              <a:rPr lang="fa-IR" b="0" i="0" dirty="0" smtClean="0">
                <a:latin typeface="iran"/>
                <a:cs typeface="B Zar" panose="00000400000000000000" pitchFamily="2" charset="-78"/>
              </a:rPr>
              <a:t>برای </a:t>
            </a:r>
            <a:r>
              <a:rPr lang="fa-IR" b="0" i="0" dirty="0">
                <a:latin typeface="iran"/>
                <a:cs typeface="B Zar" panose="00000400000000000000" pitchFamily="2" charset="-78"/>
              </a:rPr>
              <a:t>شناسایی تومورهای سرطانی و تصویربرداری و کنترل رهایشی دارویی به طور همزمان، از نانوژل پلی(</a:t>
            </a:r>
            <a:r>
              <a:rPr lang="en-US" b="0" i="0" dirty="0">
                <a:latin typeface="iran"/>
                <a:cs typeface="B Zar" panose="00000400000000000000" pitchFamily="2" charset="-78"/>
              </a:rPr>
              <a:t>N-</a:t>
            </a:r>
            <a:r>
              <a:rPr lang="fa-IR" b="0" i="0" dirty="0">
                <a:latin typeface="iran"/>
                <a:cs typeface="B Zar" panose="00000400000000000000" pitchFamily="2" charset="-78"/>
              </a:rPr>
              <a:t>ایزوپروپیل آکریل آمید-</a:t>
            </a:r>
            <a:r>
              <a:rPr lang="en-US" b="0" i="0" dirty="0">
                <a:latin typeface="iran"/>
                <a:cs typeface="B Zar" panose="00000400000000000000" pitchFamily="2" charset="-78"/>
              </a:rPr>
              <a:t>co-</a:t>
            </a:r>
            <a:r>
              <a:rPr lang="fa-IR" b="0" i="0" dirty="0">
                <a:latin typeface="iran"/>
                <a:cs typeface="B Zar" panose="00000400000000000000" pitchFamily="2" charset="-78"/>
              </a:rPr>
              <a:t>آکریلیک اسید) در نقش پوسته و نانوذره نقره به عنوان هسته (نانوساختار هیبریدی پوسته-هسته) استفاده </a:t>
            </a:r>
            <a:r>
              <a:rPr lang="fa-IR" b="0" i="0" dirty="0" smtClean="0">
                <a:latin typeface="iran"/>
                <a:cs typeface="B Zar" panose="00000400000000000000" pitchFamily="2" charset="-78"/>
              </a:rPr>
              <a:t>میشود. ماده </a:t>
            </a:r>
            <a:r>
              <a:rPr lang="fa-IR" b="0" i="0" dirty="0">
                <a:latin typeface="iran"/>
                <a:cs typeface="B Zar" panose="00000400000000000000" pitchFamily="2" charset="-78"/>
              </a:rPr>
              <a:t>تشکیل دهنده پوسته از دسته مواد هوشمندی می </a:t>
            </a:r>
            <a:r>
              <a:rPr lang="fa-IR" b="0" i="0" dirty="0" smtClean="0">
                <a:latin typeface="iran"/>
                <a:cs typeface="B Zar" panose="00000400000000000000" pitchFamily="2" charset="-78"/>
              </a:rPr>
              <a:t>باشد </a:t>
            </a:r>
            <a:r>
              <a:rPr lang="fa-IR" b="0" i="0" dirty="0">
                <a:latin typeface="iran"/>
                <a:cs typeface="B Zar" panose="00000400000000000000" pitchFamily="2" charset="-78"/>
              </a:rPr>
              <a:t>که با تغییر اسیدیته محیط واکنش نشان می دهد.</a:t>
            </a:r>
            <a:endParaRPr lang="en-US" dirty="0">
              <a:cs typeface="B Zar" panose="00000400000000000000" pitchFamily="2" charset="-78"/>
            </a:endParaRPr>
          </a:p>
        </p:txBody>
      </p:sp>
      <p:pic>
        <p:nvPicPr>
          <p:cNvPr id="4" name="Picture 3"/>
          <p:cNvPicPr>
            <a:picLocks noChangeAspect="1"/>
          </p:cNvPicPr>
          <p:nvPr/>
        </p:nvPicPr>
        <p:blipFill>
          <a:blip r:embed="rId2"/>
          <a:stretch>
            <a:fillRect/>
          </a:stretch>
        </p:blipFill>
        <p:spPr>
          <a:xfrm>
            <a:off x="1619672" y="2852936"/>
            <a:ext cx="5594754" cy="3734718"/>
          </a:xfrm>
          <a:prstGeom prst="rect">
            <a:avLst/>
          </a:prstGeom>
        </p:spPr>
      </p:pic>
    </p:spTree>
    <p:extLst>
      <p:ext uri="{BB962C8B-B14F-4D97-AF65-F5344CB8AC3E}">
        <p14:creationId xmlns:p14="http://schemas.microsoft.com/office/powerpoint/2010/main" val="38623151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0EA3D8-8263-9CA3-FCEC-DB97194645C6}"/>
              </a:ext>
            </a:extLst>
          </p:cNvPr>
          <p:cNvPicPr>
            <a:picLocks noChangeAspect="1"/>
          </p:cNvPicPr>
          <p:nvPr/>
        </p:nvPicPr>
        <p:blipFill>
          <a:blip r:embed="rId2"/>
          <a:stretch>
            <a:fillRect/>
          </a:stretch>
        </p:blipFill>
        <p:spPr>
          <a:xfrm>
            <a:off x="1731237" y="3573016"/>
            <a:ext cx="5537510" cy="3175115"/>
          </a:xfrm>
          <a:prstGeom prst="rect">
            <a:avLst/>
          </a:prstGeom>
        </p:spPr>
      </p:pic>
      <p:sp>
        <p:nvSpPr>
          <p:cNvPr id="5" name="Rectangle 4"/>
          <p:cNvSpPr/>
          <p:nvPr/>
        </p:nvSpPr>
        <p:spPr>
          <a:xfrm>
            <a:off x="107504" y="188640"/>
            <a:ext cx="8784976" cy="1200329"/>
          </a:xfrm>
          <a:prstGeom prst="rect">
            <a:avLst/>
          </a:prstGeom>
        </p:spPr>
        <p:txBody>
          <a:bodyPr wrap="square">
            <a:spAutoFit/>
          </a:bodyPr>
          <a:lstStyle/>
          <a:p>
            <a:pPr algn="just" rtl="1"/>
            <a:r>
              <a:rPr lang="fa-IR" b="0" i="0" dirty="0">
                <a:solidFill>
                  <a:srgbClr val="1C1917"/>
                </a:solidFill>
                <a:latin typeface="Vazirmatn"/>
                <a:cs typeface="B Nazanin" panose="00000400000000000000" pitchFamily="2" charset="-78"/>
              </a:rPr>
              <a:t> </a:t>
            </a:r>
            <a:r>
              <a:rPr lang="fa-IR" b="0" i="0" dirty="0">
                <a:solidFill>
                  <a:srgbClr val="007BFF"/>
                </a:solidFill>
                <a:latin typeface="Vazirmatn"/>
                <a:cs typeface="B Nazanin" panose="00000400000000000000" pitchFamily="2" charset="-78"/>
                <a:hlinkClick r:id="rId3"/>
              </a:rPr>
              <a:t>«هوش </a:t>
            </a:r>
            <a:r>
              <a:rPr lang="fa-IR" b="0" i="0" dirty="0" smtClean="0">
                <a:solidFill>
                  <a:srgbClr val="007BFF"/>
                </a:solidFill>
                <a:latin typeface="Vazirmatn"/>
                <a:cs typeface="B Nazanin" panose="00000400000000000000" pitchFamily="2" charset="-78"/>
                <a:hlinkClick r:id="rId3"/>
              </a:rPr>
              <a:t>مصنوعی</a:t>
            </a:r>
            <a:r>
              <a:rPr lang="fa-IR" b="0" i="0" dirty="0" smtClean="0">
                <a:solidFill>
                  <a:srgbClr val="007BFF"/>
                </a:solidFill>
                <a:latin typeface="Vazirmatn"/>
                <a:cs typeface="B Nazanin" panose="00000400000000000000" pitchFamily="2" charset="-78"/>
              </a:rPr>
              <a:t>:</a:t>
            </a:r>
          </a:p>
          <a:p>
            <a:pPr algn="just" rtl="1"/>
            <a:r>
              <a:rPr lang="fa-IR" b="0" i="0" dirty="0" smtClean="0">
                <a:solidFill>
                  <a:srgbClr val="1C1917"/>
                </a:solidFill>
                <a:latin typeface="Vazirmatn"/>
                <a:cs typeface="B Nazanin" panose="00000400000000000000" pitchFamily="2" charset="-78"/>
              </a:rPr>
              <a:t>در </a:t>
            </a:r>
            <a:r>
              <a:rPr lang="fa-IR" b="0" i="0" dirty="0">
                <a:solidFill>
                  <a:srgbClr val="1C1917"/>
                </a:solidFill>
                <a:latin typeface="Vazirmatn"/>
                <a:cs typeface="B Nazanin" panose="00000400000000000000" pitchFamily="2" charset="-78"/>
              </a:rPr>
              <a:t>بیشتر حوزه‌های صنعت و حتی زندگی روزمره کاربرد دارد و یادگیری آن می‌تواند کمک بسزایی در پیشرفت فناوری‌های جدید داشته باشد. </a:t>
            </a:r>
            <a:endParaRPr lang="fa-IR" b="0" i="0" dirty="0" smtClean="0">
              <a:solidFill>
                <a:srgbClr val="1C1917"/>
              </a:solidFill>
              <a:latin typeface="Vazirmatn"/>
              <a:cs typeface="B Nazanin" panose="00000400000000000000" pitchFamily="2" charset="-78"/>
            </a:endParaRPr>
          </a:p>
        </p:txBody>
      </p:sp>
    </p:spTree>
    <p:extLst>
      <p:ext uri="{BB962C8B-B14F-4D97-AF65-F5344CB8AC3E}">
        <p14:creationId xmlns:p14="http://schemas.microsoft.com/office/powerpoint/2010/main" val="32037258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70919"/>
            <a:ext cx="8208912" cy="3785652"/>
          </a:xfrm>
          <a:prstGeom prst="rect">
            <a:avLst/>
          </a:prstGeom>
        </p:spPr>
        <p:txBody>
          <a:bodyPr wrap="square">
            <a:spAutoFit/>
          </a:bodyPr>
          <a:lstStyle/>
          <a:p>
            <a:pPr algn="just" rtl="1"/>
            <a:r>
              <a:rPr lang="fa-IR" b="0" i="0" dirty="0">
                <a:latin typeface="iran"/>
                <a:cs typeface="B Zar" panose="00000400000000000000" pitchFamily="2" charset="-78"/>
              </a:rPr>
              <a:t>در تماس با محیط اسیدی، پوسته ساخته شده از نانوژل اصطلاحا در خود جمع می شود </a:t>
            </a:r>
            <a:r>
              <a:rPr lang="fa-IR" b="0" i="0" dirty="0" smtClean="0">
                <a:latin typeface="iran"/>
                <a:cs typeface="B Zar" panose="00000400000000000000" pitchFamily="2" charset="-78"/>
              </a:rPr>
              <a:t>همین </a:t>
            </a:r>
            <a:r>
              <a:rPr lang="fa-IR" b="0" i="0" dirty="0">
                <a:latin typeface="iran"/>
                <a:cs typeface="B Zar" panose="00000400000000000000" pitchFamily="2" charset="-78"/>
              </a:rPr>
              <a:t>امر به تغییر در فضای اطراف </a:t>
            </a:r>
            <a:r>
              <a:rPr lang="fa-IR" b="0" i="0" dirty="0" smtClean="0">
                <a:latin typeface="iran"/>
                <a:cs typeface="B Zar" panose="00000400000000000000" pitchFamily="2" charset="-78"/>
              </a:rPr>
              <a:t>نانوذره نقره به </a:t>
            </a:r>
            <a:r>
              <a:rPr lang="fa-IR" b="0" i="0" dirty="0">
                <a:latin typeface="iran"/>
                <a:cs typeface="B Zar" panose="00000400000000000000" pitchFamily="2" charset="-78"/>
              </a:rPr>
              <a:t>عنوان هسته منجر شده که تغییر در طیف </a:t>
            </a:r>
            <a:r>
              <a:rPr lang="en-US" b="0" i="0" dirty="0">
                <a:latin typeface="iran"/>
                <a:cs typeface="B Zar" panose="00000400000000000000" pitchFamily="2" charset="-78"/>
              </a:rPr>
              <a:t>SPR </a:t>
            </a:r>
            <a:r>
              <a:rPr lang="fa-IR" b="0" i="0" dirty="0" smtClean="0">
                <a:latin typeface="iran"/>
                <a:cs typeface="B Zar" panose="00000400000000000000" pitchFamily="2" charset="-78"/>
              </a:rPr>
              <a:t> نانوذره </a:t>
            </a:r>
            <a:r>
              <a:rPr lang="fa-IR" b="0" i="0" dirty="0">
                <a:latin typeface="iran"/>
                <a:cs typeface="B Zar" panose="00000400000000000000" pitchFamily="2" charset="-78"/>
              </a:rPr>
              <a:t>را به سمت مقادیر آبی تر نتیجه می دهد. همین تغییر جذب </a:t>
            </a:r>
            <a:r>
              <a:rPr lang="en-US" b="0" i="0" dirty="0">
                <a:latin typeface="iran"/>
                <a:cs typeface="B Zar" panose="00000400000000000000" pitchFamily="2" charset="-78"/>
              </a:rPr>
              <a:t>SPR </a:t>
            </a:r>
            <a:r>
              <a:rPr lang="fa-IR" b="0" i="0" dirty="0" smtClean="0">
                <a:latin typeface="iran"/>
                <a:cs typeface="B Zar" panose="00000400000000000000" pitchFamily="2" charset="-78"/>
              </a:rPr>
              <a:t> می </a:t>
            </a:r>
            <a:r>
              <a:rPr lang="fa-IR" b="0" i="0" dirty="0">
                <a:latin typeface="iran"/>
                <a:cs typeface="B Zar" panose="00000400000000000000" pitchFamily="2" charset="-78"/>
              </a:rPr>
              <a:t>تواند در تشخیص انتخابی سلول های سرطانی کارآیی داشته باشد. از جهتی این نانوژل است که به نانوذره فلزی اجازه ورود به ساختارهای درون سلول و تغییر رنگ حساس به </a:t>
            </a:r>
            <a:r>
              <a:rPr lang="en-US" b="0" i="0" dirty="0">
                <a:latin typeface="iran"/>
                <a:cs typeface="B Zar" panose="00000400000000000000" pitchFamily="2" charset="-78"/>
              </a:rPr>
              <a:t>pH </a:t>
            </a:r>
            <a:r>
              <a:rPr lang="fa-IR" b="0" i="0" dirty="0">
                <a:latin typeface="iran"/>
                <a:cs typeface="B Zar" panose="00000400000000000000" pitchFamily="2" charset="-78"/>
              </a:rPr>
              <a:t>را می دهد. همچنین نانوژل می تواند مقادیر بالایی از دارو را در خود ذخیره نموده و در پاسخ به اسیدیته محیط (بر اثر خاصیت جمع شدگی)، دارو را همزمان و به صورت کنترل شده آزاد نماید. با توجه مکانیسم های ذکر شده در بالا، ساختار هیبریدی پوسته-هسته تشکیل شده از نانوژل و نانوذره نقره، می تواند به طور هوشمند و همزمان وظیفه تصویربرداری و همچنین رهایش کنترل شده دارو را در </a:t>
            </a:r>
            <a:r>
              <a:rPr lang="en-US" b="0" i="0" dirty="0">
                <a:latin typeface="iran"/>
                <a:cs typeface="B Zar" panose="00000400000000000000" pitchFamily="2" charset="-78"/>
              </a:rPr>
              <a:t>pH </a:t>
            </a:r>
            <a:r>
              <a:rPr lang="fa-IR" b="0" i="0" dirty="0">
                <a:latin typeface="iran"/>
                <a:cs typeface="B Zar" panose="00000400000000000000" pitchFamily="2" charset="-78"/>
              </a:rPr>
              <a:t>های اسیدی انجام دهد.</a:t>
            </a:r>
            <a:endParaRPr lang="en-US" dirty="0">
              <a:cs typeface="B Zar" panose="00000400000000000000" pitchFamily="2" charset="-78"/>
            </a:endParaRPr>
          </a:p>
        </p:txBody>
      </p:sp>
      <p:pic>
        <p:nvPicPr>
          <p:cNvPr id="3" name="Picture 2"/>
          <p:cNvPicPr>
            <a:picLocks noChangeAspect="1"/>
          </p:cNvPicPr>
          <p:nvPr/>
        </p:nvPicPr>
        <p:blipFill>
          <a:blip r:embed="rId2"/>
          <a:stretch>
            <a:fillRect/>
          </a:stretch>
        </p:blipFill>
        <p:spPr>
          <a:xfrm>
            <a:off x="1025674" y="3702968"/>
            <a:ext cx="7092652" cy="3055694"/>
          </a:xfrm>
          <a:prstGeom prst="rect">
            <a:avLst/>
          </a:prstGeom>
        </p:spPr>
      </p:pic>
    </p:spTree>
    <p:extLst>
      <p:ext uri="{BB962C8B-B14F-4D97-AF65-F5344CB8AC3E}">
        <p14:creationId xmlns:p14="http://schemas.microsoft.com/office/powerpoint/2010/main" val="17983049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05420"/>
            <a:ext cx="7772400" cy="1143000"/>
          </a:xfrm>
        </p:spPr>
        <p:txBody>
          <a:bodyPr/>
          <a:lstStyle/>
          <a:p>
            <a:pPr algn="just" rtl="1">
              <a:lnSpc>
                <a:spcPct val="150000"/>
              </a:lnSpc>
            </a:pPr>
            <a:r>
              <a:rPr lang="fa-IR" sz="2000" dirty="0">
                <a:cs typeface="B Nazanin" panose="00000400000000000000" pitchFamily="2" charset="-78"/>
              </a:rPr>
              <a:t>فناوری فرایندی است که انسان از طریق آن طبیعت و محیط پیرامون خود را </a:t>
            </a:r>
            <a:r>
              <a:rPr lang="fa-IR" sz="2000" b="1" dirty="0">
                <a:solidFill>
                  <a:srgbClr val="FF0000"/>
                </a:solidFill>
                <a:cs typeface="B Nazanin" panose="00000400000000000000" pitchFamily="2" charset="-78"/>
              </a:rPr>
              <a:t>اصلاح</a:t>
            </a:r>
            <a:r>
              <a:rPr lang="fa-IR" sz="2000" dirty="0">
                <a:cs typeface="B Nazanin" panose="00000400000000000000" pitchFamily="2" charset="-78"/>
              </a:rPr>
              <a:t> و </a:t>
            </a:r>
            <a:r>
              <a:rPr lang="fa-IR" sz="2000" dirty="0">
                <a:solidFill>
                  <a:srgbClr val="FF0000"/>
                </a:solidFill>
                <a:cs typeface="B Nazanin" panose="00000400000000000000" pitchFamily="2" charset="-78"/>
              </a:rPr>
              <a:t>تعدیل</a:t>
            </a:r>
            <a:r>
              <a:rPr lang="fa-IR" sz="2000" dirty="0">
                <a:cs typeface="B Nazanin" panose="00000400000000000000" pitchFamily="2" charset="-78"/>
              </a:rPr>
              <a:t> می‌کند تا بتواند به </a:t>
            </a:r>
            <a:r>
              <a:rPr lang="fa-IR" sz="2000" dirty="0">
                <a:solidFill>
                  <a:srgbClr val="FFFF00"/>
                </a:solidFill>
                <a:cs typeface="B Nazanin" panose="00000400000000000000" pitchFamily="2" charset="-78"/>
              </a:rPr>
              <a:t>خواسته‌ها</a:t>
            </a:r>
            <a:r>
              <a:rPr lang="fa-IR" sz="2000" dirty="0">
                <a:cs typeface="B Nazanin" panose="00000400000000000000" pitchFamily="2" charset="-78"/>
              </a:rPr>
              <a:t> و </a:t>
            </a:r>
            <a:r>
              <a:rPr lang="fa-IR" sz="2000" dirty="0">
                <a:solidFill>
                  <a:srgbClr val="FFFF00"/>
                </a:solidFill>
                <a:cs typeface="B Nazanin" panose="00000400000000000000" pitchFamily="2" charset="-78"/>
              </a:rPr>
              <a:t>نیازهایش</a:t>
            </a:r>
            <a:r>
              <a:rPr lang="fa-IR" sz="2000" dirty="0">
                <a:cs typeface="B Nazanin" panose="00000400000000000000" pitchFamily="2" charset="-78"/>
              </a:rPr>
              <a:t> برسد. یکی از این خواسته‌ها و آرزوهای دیرباز انسان، سلامت و در امان بودن از بیماری‌ها و عواملی است که به سلامت او آسیب‌ می‌رسانند. تاکنون فناوری‌های متعددی توسط انسان ایجاد شده‌اند که برای رسیدن به این خواسته و آرزو به یاری او آمده‌اند. یکی از فناوری‌های جدید که در این حوزه شروع به فعالیت کرده، فناوری نانو </a:t>
            </a:r>
            <a:r>
              <a:rPr lang="fa-IR" sz="2000" dirty="0" smtClean="0">
                <a:cs typeface="B Nazanin" panose="00000400000000000000" pitchFamily="2" charset="-78"/>
              </a:rPr>
              <a:t>است.</a:t>
            </a:r>
            <a:br>
              <a:rPr lang="fa-IR" sz="2000" dirty="0" smtClean="0">
                <a:cs typeface="B Nazanin" panose="00000400000000000000" pitchFamily="2" charset="-78"/>
              </a:rPr>
            </a:br>
            <a:r>
              <a:rPr lang="fa-IR" sz="2000" dirty="0">
                <a:cs typeface="B Nazanin" panose="00000400000000000000" pitchFamily="2" charset="-78"/>
              </a:rPr>
              <a:t/>
            </a:r>
            <a:br>
              <a:rPr lang="fa-IR" sz="2000" dirty="0">
                <a:cs typeface="B Nazanin" panose="00000400000000000000" pitchFamily="2" charset="-78"/>
              </a:rPr>
            </a:br>
            <a:r>
              <a:rPr lang="fa-IR" sz="2000" dirty="0" smtClean="0">
                <a:cs typeface="B Nazanin" panose="00000400000000000000" pitchFamily="2" charset="-78"/>
              </a:rPr>
              <a:t>. </a:t>
            </a:r>
            <a:endParaRPr lang="en-US" sz="2000" dirty="0">
              <a:cs typeface="B Nazanin" panose="00000400000000000000" pitchFamily="2" charset="-78"/>
            </a:endParaRPr>
          </a:p>
        </p:txBody>
      </p:sp>
      <p:sp>
        <p:nvSpPr>
          <p:cNvPr id="3" name="Subtitle 2"/>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475656" y="2492895"/>
            <a:ext cx="6163178" cy="4326723"/>
          </a:xfrm>
          <a:prstGeom prst="rect">
            <a:avLst/>
          </a:prstGeom>
        </p:spPr>
      </p:pic>
    </p:spTree>
    <p:extLst>
      <p:ext uri="{BB962C8B-B14F-4D97-AF65-F5344CB8AC3E}">
        <p14:creationId xmlns:p14="http://schemas.microsoft.com/office/powerpoint/2010/main" val="3715629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36361" y="260648"/>
            <a:ext cx="4110421" cy="707886"/>
          </a:xfrm>
          <a:prstGeom prst="rect">
            <a:avLst/>
          </a:prstGeom>
        </p:spPr>
        <p:txBody>
          <a:bodyPr wrap="none">
            <a:spAutoFit/>
          </a:bodyPr>
          <a:lstStyle/>
          <a:p>
            <a:pPr marL="0" indent="0" algn="r" rtl="1">
              <a:buNone/>
            </a:pPr>
            <a:r>
              <a:rPr lang="fa-IR" sz="4000" i="0" dirty="0">
                <a:solidFill>
                  <a:srgbClr val="FFFF00"/>
                </a:solidFill>
                <a:latin typeface="IranNastaliq" pitchFamily="18" charset="0"/>
                <a:cs typeface="B Zar" panose="00000400000000000000" pitchFamily="2" charset="-78"/>
              </a:rPr>
              <a:t>زیست و بیوتکنولوژی </a:t>
            </a:r>
          </a:p>
        </p:txBody>
      </p:sp>
      <p:sp>
        <p:nvSpPr>
          <p:cNvPr id="3" name="Rectangle 2"/>
          <p:cNvSpPr/>
          <p:nvPr/>
        </p:nvSpPr>
        <p:spPr>
          <a:xfrm>
            <a:off x="251519" y="1604599"/>
            <a:ext cx="8766720" cy="1569660"/>
          </a:xfrm>
          <a:prstGeom prst="rect">
            <a:avLst/>
          </a:prstGeom>
        </p:spPr>
        <p:txBody>
          <a:bodyPr wrap="square">
            <a:spAutoFit/>
          </a:bodyPr>
          <a:lstStyle/>
          <a:p>
            <a:pPr algn="just" rtl="1"/>
            <a:r>
              <a:rPr lang="fa-IR" b="0" i="0" dirty="0">
                <a:solidFill>
                  <a:schemeClr val="bg1">
                    <a:lumMod val="95000"/>
                  </a:schemeClr>
                </a:solidFill>
                <a:cs typeface="B Titr" panose="00000700000000000000" pitchFamily="2" charset="-78"/>
              </a:rPr>
              <a:t>از آنجا که </a:t>
            </a:r>
            <a:r>
              <a:rPr lang="fa-IR" b="0" i="0" dirty="0" smtClean="0">
                <a:solidFill>
                  <a:schemeClr val="bg1">
                    <a:lumMod val="95000"/>
                  </a:schemeClr>
                </a:solidFill>
                <a:cs typeface="B Titr" panose="00000700000000000000" pitchFamily="2" charset="-78"/>
              </a:rPr>
              <a:t>اندازه </a:t>
            </a:r>
            <a:r>
              <a:rPr lang="fa-IR" b="0" i="0" dirty="0">
                <a:solidFill>
                  <a:schemeClr val="bg1">
                    <a:lumMod val="95000"/>
                  </a:schemeClr>
                </a:solidFill>
                <a:cs typeface="B Titr" panose="00000700000000000000" pitchFamily="2" charset="-78"/>
              </a:rPr>
              <a:t>نانو ذرات ، در محدوده اندازه پروتئینهاست، می‌توان از آنها برای نشاندار کردن نمونه‌های زیستی استفاده کرد. برای این کار ، باید نانو ذره بتواند به نمونه زیستی هدف متصل شود و نیز راهی برای دنبال کردن و شناسایی نانو ذره وجود داشته باشد.</a:t>
            </a:r>
            <a:endParaRPr lang="fa-IR" dirty="0">
              <a:solidFill>
                <a:schemeClr val="bg1">
                  <a:lumMod val="95000"/>
                </a:schemeClr>
              </a:solidFill>
              <a:cs typeface="B Titr" panose="00000700000000000000" pitchFamily="2" charset="-78"/>
            </a:endParaRPr>
          </a:p>
        </p:txBody>
      </p:sp>
      <p:sp>
        <p:nvSpPr>
          <p:cNvPr id="5" name="Rectangle 4"/>
          <p:cNvSpPr/>
          <p:nvPr/>
        </p:nvSpPr>
        <p:spPr>
          <a:xfrm>
            <a:off x="6156176" y="980728"/>
            <a:ext cx="2127505" cy="461665"/>
          </a:xfrm>
          <a:prstGeom prst="rect">
            <a:avLst/>
          </a:prstGeom>
        </p:spPr>
        <p:txBody>
          <a:bodyPr wrap="none">
            <a:spAutoFit/>
          </a:bodyPr>
          <a:lstStyle/>
          <a:p>
            <a:pPr algn="r" rtl="1"/>
            <a:r>
              <a:rPr lang="fa-IR" i="0" dirty="0">
                <a:solidFill>
                  <a:srgbClr val="FFC000"/>
                </a:solidFill>
                <a:cs typeface="B Titr" panose="00000700000000000000" pitchFamily="2" charset="-78"/>
              </a:rPr>
              <a:t>نشانگرهای زیستی</a:t>
            </a:r>
          </a:p>
        </p:txBody>
      </p:sp>
      <p:sp>
        <p:nvSpPr>
          <p:cNvPr id="6" name="Left Arrow 5"/>
          <p:cNvSpPr/>
          <p:nvPr/>
        </p:nvSpPr>
        <p:spPr bwMode="auto">
          <a:xfrm>
            <a:off x="8247610" y="1052736"/>
            <a:ext cx="574382" cy="317649"/>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a-IR" sz="2400" b="1" i="1" u="none" strike="noStrike" cap="none" normalizeH="0" baseline="0" smtClean="0">
              <a:ln>
                <a:noFill/>
              </a:ln>
              <a:solidFill>
                <a:schemeClr val="tx1"/>
              </a:solidFill>
              <a:effectLst/>
              <a:latin typeface="Times New Roman" panose="02020603050405020304" pitchFamily="18" charset="0"/>
            </a:endParaRPr>
          </a:p>
        </p:txBody>
      </p:sp>
      <p:sp>
        <p:nvSpPr>
          <p:cNvPr id="7" name="Left Arrow 6"/>
          <p:cNvSpPr/>
          <p:nvPr/>
        </p:nvSpPr>
        <p:spPr bwMode="auto">
          <a:xfrm>
            <a:off x="8246090" y="3501008"/>
            <a:ext cx="574382" cy="317649"/>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a-IR" sz="2400" b="1" i="1" u="none" strike="noStrike" cap="none" normalizeH="0" baseline="0" smtClean="0">
              <a:ln>
                <a:noFill/>
              </a:ln>
              <a:solidFill>
                <a:schemeClr val="tx1"/>
              </a:solidFill>
              <a:effectLst/>
              <a:latin typeface="Times New Roman" panose="02020603050405020304" pitchFamily="18" charset="0"/>
            </a:endParaRPr>
          </a:p>
        </p:txBody>
      </p:sp>
      <p:sp>
        <p:nvSpPr>
          <p:cNvPr id="8" name="Rectangle 7"/>
          <p:cNvSpPr/>
          <p:nvPr/>
        </p:nvSpPr>
        <p:spPr>
          <a:xfrm>
            <a:off x="4444472" y="3369261"/>
            <a:ext cx="3801618" cy="461665"/>
          </a:xfrm>
          <a:prstGeom prst="rect">
            <a:avLst/>
          </a:prstGeom>
        </p:spPr>
        <p:txBody>
          <a:bodyPr wrap="none">
            <a:spAutoFit/>
          </a:bodyPr>
          <a:lstStyle/>
          <a:p>
            <a:pPr algn="r" rtl="1"/>
            <a:r>
              <a:rPr lang="fa-IR" i="0" dirty="0">
                <a:solidFill>
                  <a:srgbClr val="FFC000"/>
                </a:solidFill>
                <a:cs typeface="B Titr" panose="00000700000000000000" pitchFamily="2" charset="-78"/>
              </a:rPr>
              <a:t>مهندسی بافت </a:t>
            </a:r>
            <a:r>
              <a:rPr lang="en-US" i="0" dirty="0" err="1">
                <a:solidFill>
                  <a:schemeClr val="tx2">
                    <a:lumMod val="85000"/>
                    <a:lumOff val="15000"/>
                  </a:schemeClr>
                </a:solidFill>
                <a:cs typeface="B Titr" panose="00000700000000000000" pitchFamily="2" charset="-78"/>
              </a:rPr>
              <a:t>Tssue</a:t>
            </a:r>
            <a:r>
              <a:rPr lang="en-US" i="0" dirty="0">
                <a:solidFill>
                  <a:schemeClr val="tx2">
                    <a:lumMod val="85000"/>
                    <a:lumOff val="15000"/>
                  </a:schemeClr>
                </a:solidFill>
                <a:cs typeface="B Titr" panose="00000700000000000000" pitchFamily="2" charset="-78"/>
              </a:rPr>
              <a:t> </a:t>
            </a:r>
            <a:r>
              <a:rPr lang="en-US" i="0" dirty="0" err="1">
                <a:solidFill>
                  <a:schemeClr val="tx2">
                    <a:lumMod val="85000"/>
                    <a:lumOff val="15000"/>
                  </a:schemeClr>
                </a:solidFill>
                <a:cs typeface="B Titr" panose="00000700000000000000" pitchFamily="2" charset="-78"/>
              </a:rPr>
              <a:t>engeering</a:t>
            </a:r>
            <a:endParaRPr lang="en-US" i="0" dirty="0">
              <a:solidFill>
                <a:schemeClr val="tx2">
                  <a:lumMod val="85000"/>
                  <a:lumOff val="15000"/>
                </a:schemeClr>
              </a:solidFill>
              <a:cs typeface="B Titr" panose="00000700000000000000" pitchFamily="2" charset="-78"/>
            </a:endParaRPr>
          </a:p>
        </p:txBody>
      </p:sp>
      <p:sp>
        <p:nvSpPr>
          <p:cNvPr id="11" name="Rectangle 10"/>
          <p:cNvSpPr/>
          <p:nvPr/>
        </p:nvSpPr>
        <p:spPr>
          <a:xfrm>
            <a:off x="1403648" y="3890665"/>
            <a:ext cx="7735161" cy="830997"/>
          </a:xfrm>
          <a:prstGeom prst="rect">
            <a:avLst/>
          </a:prstGeom>
        </p:spPr>
        <p:txBody>
          <a:bodyPr wrap="square">
            <a:spAutoFit/>
          </a:bodyPr>
          <a:lstStyle/>
          <a:p>
            <a:pPr algn="r" rtl="1"/>
            <a:r>
              <a:rPr lang="fa-IR" i="0" dirty="0">
                <a:solidFill>
                  <a:schemeClr val="bg1">
                    <a:lumMod val="95000"/>
                  </a:schemeClr>
                </a:solidFill>
                <a:cs typeface="B Titr" panose="00000700000000000000" pitchFamily="2" charset="-78"/>
              </a:rPr>
              <a:t>با ایجاد ذراتی در اندازه نانو در سطح مفاصل و استخوانهای </a:t>
            </a:r>
            <a:r>
              <a:rPr lang="fa-IR" i="0" dirty="0" smtClean="0">
                <a:solidFill>
                  <a:schemeClr val="bg1">
                    <a:lumMod val="95000"/>
                  </a:schemeClr>
                </a:solidFill>
                <a:cs typeface="B Titr" panose="00000700000000000000" pitchFamily="2" charset="-78"/>
              </a:rPr>
              <a:t>مصنوعی</a:t>
            </a:r>
          </a:p>
          <a:p>
            <a:pPr algn="r" rtl="1"/>
            <a:r>
              <a:rPr lang="fa-IR" i="0" dirty="0" smtClean="0">
                <a:solidFill>
                  <a:schemeClr val="bg1">
                    <a:lumMod val="95000"/>
                  </a:schemeClr>
                </a:solidFill>
                <a:cs typeface="B Titr" panose="00000700000000000000" pitchFamily="2" charset="-78"/>
              </a:rPr>
              <a:t> </a:t>
            </a:r>
            <a:r>
              <a:rPr lang="fa-IR" i="0" dirty="0">
                <a:solidFill>
                  <a:schemeClr val="bg1">
                    <a:lumMod val="95000"/>
                  </a:schemeClr>
                </a:solidFill>
                <a:cs typeface="B Titr" panose="00000700000000000000" pitchFamily="2" charset="-78"/>
              </a:rPr>
              <a:t>احتمال دفع عضو جایگزین </a:t>
            </a:r>
            <a:r>
              <a:rPr lang="fa-IR" i="0" dirty="0" smtClean="0">
                <a:solidFill>
                  <a:schemeClr val="bg1">
                    <a:lumMod val="95000"/>
                  </a:schemeClr>
                </a:solidFill>
                <a:cs typeface="B Titr" panose="00000700000000000000" pitchFamily="2" charset="-78"/>
              </a:rPr>
              <a:t>کمتر </a:t>
            </a:r>
            <a:r>
              <a:rPr lang="fa-IR" i="0" dirty="0">
                <a:solidFill>
                  <a:schemeClr val="bg1">
                    <a:lumMod val="95000"/>
                  </a:schemeClr>
                </a:solidFill>
                <a:cs typeface="B Titr" panose="00000700000000000000" pitchFamily="2" charset="-78"/>
              </a:rPr>
              <a:t>می‌شود</a:t>
            </a:r>
            <a:r>
              <a:rPr lang="fa-IR" i="0" dirty="0" smtClean="0">
                <a:solidFill>
                  <a:schemeClr val="bg1">
                    <a:lumMod val="95000"/>
                  </a:schemeClr>
                </a:solidFill>
                <a:cs typeface="B Titr" panose="00000700000000000000" pitchFamily="2" charset="-78"/>
              </a:rPr>
              <a:t>.</a:t>
            </a:r>
            <a:endParaRPr lang="fa-IR" i="0" dirty="0">
              <a:solidFill>
                <a:schemeClr val="bg1">
                  <a:lumMod val="95000"/>
                </a:schemeClr>
              </a:solidFill>
              <a:cs typeface="B Titr" panose="00000700000000000000" pitchFamily="2" charset="-78"/>
            </a:endParaRPr>
          </a:p>
        </p:txBody>
      </p:sp>
      <p:sp>
        <p:nvSpPr>
          <p:cNvPr id="12" name="Left Arrow 11"/>
          <p:cNvSpPr/>
          <p:nvPr/>
        </p:nvSpPr>
        <p:spPr bwMode="auto">
          <a:xfrm>
            <a:off x="8283681" y="4911551"/>
            <a:ext cx="574382" cy="317649"/>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a-IR" sz="2400" b="1" i="1" u="none" strike="noStrike" cap="none" normalizeH="0" baseline="0" smtClean="0">
              <a:ln>
                <a:noFill/>
              </a:ln>
              <a:solidFill>
                <a:schemeClr val="tx1"/>
              </a:solidFill>
              <a:effectLst/>
              <a:latin typeface="Times New Roman" panose="02020603050405020304" pitchFamily="18" charset="0"/>
            </a:endParaRPr>
          </a:p>
        </p:txBody>
      </p:sp>
      <p:sp>
        <p:nvSpPr>
          <p:cNvPr id="13" name="Rectangle 12"/>
          <p:cNvSpPr/>
          <p:nvPr/>
        </p:nvSpPr>
        <p:spPr>
          <a:xfrm>
            <a:off x="6108772" y="4911551"/>
            <a:ext cx="2127505" cy="461665"/>
          </a:xfrm>
          <a:prstGeom prst="rect">
            <a:avLst/>
          </a:prstGeom>
        </p:spPr>
        <p:txBody>
          <a:bodyPr wrap="none">
            <a:spAutoFit/>
          </a:bodyPr>
          <a:lstStyle/>
          <a:p>
            <a:pPr algn="r" rtl="1"/>
            <a:r>
              <a:rPr lang="fa-IR" i="0" dirty="0">
                <a:solidFill>
                  <a:srgbClr val="FFC000"/>
                </a:solidFill>
                <a:cs typeface="B Titr" panose="00000700000000000000" pitchFamily="2" charset="-78"/>
              </a:rPr>
              <a:t>سنسورهای زیستی</a:t>
            </a:r>
          </a:p>
        </p:txBody>
      </p:sp>
      <p:sp>
        <p:nvSpPr>
          <p:cNvPr id="15" name="Rectangle 14"/>
          <p:cNvSpPr/>
          <p:nvPr/>
        </p:nvSpPr>
        <p:spPr>
          <a:xfrm>
            <a:off x="305513" y="5375161"/>
            <a:ext cx="8658733" cy="1200329"/>
          </a:xfrm>
          <a:prstGeom prst="rect">
            <a:avLst/>
          </a:prstGeom>
        </p:spPr>
        <p:txBody>
          <a:bodyPr wrap="square">
            <a:spAutoFit/>
          </a:bodyPr>
          <a:lstStyle/>
          <a:p>
            <a:pPr algn="just" rtl="1"/>
            <a:r>
              <a:rPr lang="fa-IR" i="0" dirty="0">
                <a:solidFill>
                  <a:schemeClr val="bg1">
                    <a:lumMod val="95000"/>
                  </a:schemeClr>
                </a:solidFill>
                <a:cs typeface="B Titr" panose="00000700000000000000" pitchFamily="2" charset="-78"/>
              </a:rPr>
              <a:t>این حسگرها به گونه‌ای طراحی می‌شوند تا تنها با یک </a:t>
            </a:r>
            <a:r>
              <a:rPr lang="fa-IR" i="0" dirty="0" smtClean="0">
                <a:solidFill>
                  <a:schemeClr val="bg1">
                    <a:lumMod val="95000"/>
                  </a:schemeClr>
                </a:solidFill>
                <a:cs typeface="B Titr" panose="00000700000000000000" pitchFamily="2" charset="-78"/>
              </a:rPr>
              <a:t>ماده  </a:t>
            </a:r>
            <a:r>
              <a:rPr lang="fa-IR" i="0" dirty="0">
                <a:solidFill>
                  <a:schemeClr val="bg1">
                    <a:lumMod val="95000"/>
                  </a:schemeClr>
                </a:solidFill>
                <a:cs typeface="B Titr" panose="00000700000000000000" pitchFamily="2" charset="-78"/>
              </a:rPr>
              <a:t>خاص واکنش نشان دهند. </a:t>
            </a:r>
            <a:r>
              <a:rPr lang="fa-IR" i="0" dirty="0" smtClean="0">
                <a:solidFill>
                  <a:schemeClr val="bg1">
                    <a:lumMod val="95000"/>
                  </a:schemeClr>
                </a:solidFill>
                <a:cs typeface="B Titr" panose="00000700000000000000" pitchFamily="2" charset="-78"/>
              </a:rPr>
              <a:t>نتیجه ی </a:t>
            </a:r>
            <a:r>
              <a:rPr lang="fa-IR" i="0" dirty="0">
                <a:solidFill>
                  <a:schemeClr val="bg1">
                    <a:lumMod val="95000"/>
                  </a:schemeClr>
                </a:solidFill>
                <a:cs typeface="B Titr" panose="00000700000000000000" pitchFamily="2" charset="-78"/>
              </a:rPr>
              <a:t>این واکنش به صورتِ پیام‌هایی در می‌آید که یک ریزپردازنده، می‌تواند آن‌ها را تحلیل کند. </a:t>
            </a:r>
          </a:p>
        </p:txBody>
      </p:sp>
      <p:pic>
        <p:nvPicPr>
          <p:cNvPr id="14" name="Picture 13"/>
          <p:cNvPicPr>
            <a:picLocks noChangeAspect="1"/>
          </p:cNvPicPr>
          <p:nvPr/>
        </p:nvPicPr>
        <p:blipFill>
          <a:blip r:embed="rId2"/>
          <a:stretch>
            <a:fillRect/>
          </a:stretch>
        </p:blipFill>
        <p:spPr>
          <a:xfrm>
            <a:off x="-19998" y="2982436"/>
            <a:ext cx="1838325" cy="2171700"/>
          </a:xfrm>
          <a:prstGeom prst="rect">
            <a:avLst/>
          </a:prstGeom>
        </p:spPr>
      </p:pic>
    </p:spTree>
    <p:extLst>
      <p:ext uri="{BB962C8B-B14F-4D97-AF65-F5344CB8AC3E}">
        <p14:creationId xmlns:p14="http://schemas.microsoft.com/office/powerpoint/2010/main" val="24277004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7584" y="764704"/>
            <a:ext cx="7772400" cy="72008"/>
          </a:xfrm>
        </p:spPr>
        <p:txBody>
          <a:bodyPr/>
          <a:lstStyle/>
          <a:p>
            <a:pPr algn="just" rtl="1"/>
            <a:r>
              <a:rPr lang="en-US" sz="1600" dirty="0" smtClean="0"/>
              <a:t> </a:t>
            </a:r>
            <a:br>
              <a:rPr lang="en-US" sz="1600" dirty="0" smtClean="0"/>
            </a:br>
            <a:r>
              <a:rPr lang="fa-IR" sz="1600" dirty="0"/>
              <a:t> </a:t>
            </a:r>
            <a:br>
              <a:rPr lang="fa-IR" sz="1600" dirty="0"/>
            </a:br>
            <a:r>
              <a:rPr lang="fa-IR" sz="2400" dirty="0">
                <a:cs typeface="B Nazanin" panose="00000400000000000000" pitchFamily="2" charset="-78"/>
              </a:rPr>
              <a:t> </a:t>
            </a:r>
            <a:r>
              <a:rPr lang="fa-IR" sz="2400" dirty="0" smtClean="0">
                <a:cs typeface="B Nazanin" panose="00000400000000000000" pitchFamily="2" charset="-78"/>
              </a:rPr>
              <a:t/>
            </a:r>
            <a:br>
              <a:rPr lang="fa-IR" sz="2400" dirty="0" smtClean="0">
                <a:cs typeface="B Nazanin" panose="00000400000000000000" pitchFamily="2" charset="-78"/>
              </a:rPr>
            </a:br>
            <a:r>
              <a:rPr lang="fa-IR" sz="3600" dirty="0" smtClean="0">
                <a:cs typeface="B Nazanin" panose="00000400000000000000" pitchFamily="2" charset="-78"/>
              </a:rPr>
              <a:t/>
            </a:r>
            <a:br>
              <a:rPr lang="fa-IR" sz="3600" dirty="0" smtClean="0">
                <a:cs typeface="B Nazanin" panose="00000400000000000000" pitchFamily="2" charset="-78"/>
              </a:rPr>
            </a:br>
            <a:r>
              <a:rPr lang="fa-IR" sz="2400" dirty="0">
                <a:cs typeface="B Nazanin" panose="00000400000000000000" pitchFamily="2" charset="-78"/>
              </a:rPr>
              <a:t>تکنولوژی در حال گسترش تصویر برداری ملکولی نقش اساسی در بخش پژوهشی و کاربردی علوم زیستی دارد. تصویر برداری ملکولی حد فاصل علوم زیستی و فیزیک است و با تسهیل برهم کنش تکنیک استفاده شده با ساختار زیستی در سطح ملکولی تصویر ایجاد می کند.</a:t>
            </a:r>
            <a:endParaRPr lang="en-US" sz="2400" dirty="0">
              <a:cs typeface="B Nazanin" panose="00000400000000000000" pitchFamily="2" charset="-78"/>
            </a:endParaRPr>
          </a:p>
        </p:txBody>
      </p:sp>
      <p:sp>
        <p:nvSpPr>
          <p:cNvPr id="3" name="Subtitle 2"/>
          <p:cNvSpPr>
            <a:spLocks noGrp="1"/>
          </p:cNvSpPr>
          <p:nvPr>
            <p:ph type="subTitle" idx="1"/>
          </p:nvPr>
        </p:nvSpPr>
        <p:spPr>
          <a:xfrm>
            <a:off x="4139952" y="188640"/>
            <a:ext cx="6400800" cy="1752600"/>
          </a:xfrm>
        </p:spPr>
        <p:txBody>
          <a:bodyPr/>
          <a:lstStyle/>
          <a:p>
            <a:r>
              <a:rPr lang="fa-IR" b="1" dirty="0">
                <a:cs typeface="B Nazanin" panose="00000400000000000000" pitchFamily="2" charset="-78"/>
              </a:rPr>
              <a:t>تصویر برداری ملکولی :</a:t>
            </a:r>
            <a:endParaRPr lang="en-US" dirty="0"/>
          </a:p>
        </p:txBody>
      </p:sp>
      <p:pic>
        <p:nvPicPr>
          <p:cNvPr id="4" name="Picture 3"/>
          <p:cNvPicPr>
            <a:picLocks noChangeAspect="1"/>
          </p:cNvPicPr>
          <p:nvPr/>
        </p:nvPicPr>
        <p:blipFill>
          <a:blip r:embed="rId2"/>
          <a:stretch>
            <a:fillRect/>
          </a:stretch>
        </p:blipFill>
        <p:spPr>
          <a:xfrm>
            <a:off x="1835695" y="2276872"/>
            <a:ext cx="5610023" cy="4392488"/>
          </a:xfrm>
          <a:prstGeom prst="rect">
            <a:avLst/>
          </a:prstGeom>
        </p:spPr>
      </p:pic>
    </p:spTree>
    <p:extLst>
      <p:ext uri="{BB962C8B-B14F-4D97-AF65-F5344CB8AC3E}">
        <p14:creationId xmlns:p14="http://schemas.microsoft.com/office/powerpoint/2010/main" val="5866847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7624" y="-987"/>
            <a:ext cx="7772400" cy="1143000"/>
          </a:xfrm>
        </p:spPr>
        <p:txBody>
          <a:bodyPr/>
          <a:lstStyle/>
          <a:p>
            <a:pPr algn="r"/>
            <a:r>
              <a:rPr lang="fa-IR" sz="3200" b="1" dirty="0" smtClean="0">
                <a:solidFill>
                  <a:srgbClr val="C00000"/>
                </a:solidFill>
                <a:cs typeface="B Nazanin" panose="00000400000000000000" pitchFamily="2" charset="-78"/>
              </a:rPr>
              <a:t>نانو مواد هوشمند </a:t>
            </a:r>
            <a:r>
              <a:rPr lang="fa-IR" sz="3200" b="1" dirty="0">
                <a:solidFill>
                  <a:srgbClr val="C00000"/>
                </a:solidFill>
                <a:cs typeface="B Nazanin" panose="00000400000000000000" pitchFamily="2" charset="-78"/>
              </a:rPr>
              <a:t>در صنایع آرایشی و بهداشتی</a:t>
            </a:r>
            <a:endParaRPr lang="en-US" sz="3200" b="1" dirty="0">
              <a:solidFill>
                <a:srgbClr val="C00000"/>
              </a:solidFill>
              <a:cs typeface="B Nazanin" panose="00000400000000000000" pitchFamily="2" charset="-78"/>
            </a:endParaRPr>
          </a:p>
        </p:txBody>
      </p:sp>
      <p:sp>
        <p:nvSpPr>
          <p:cNvPr id="3" name="Subtitle 2"/>
          <p:cNvSpPr>
            <a:spLocks noGrp="1"/>
          </p:cNvSpPr>
          <p:nvPr>
            <p:ph type="subTitle" idx="1"/>
          </p:nvPr>
        </p:nvSpPr>
        <p:spPr>
          <a:xfrm>
            <a:off x="857353" y="836712"/>
            <a:ext cx="8273008" cy="1656184"/>
          </a:xfrm>
        </p:spPr>
        <p:txBody>
          <a:bodyPr/>
          <a:lstStyle/>
          <a:p>
            <a:pPr algn="just" rtl="1"/>
            <a:r>
              <a:rPr lang="fa-IR" sz="2800" b="1" dirty="0">
                <a:cs typeface="B Nazanin" panose="00000400000000000000" pitchFamily="2" charset="-78"/>
              </a:rPr>
              <a:t>کرم‌های ضد آفتاب نانویی چگونه کار </a:t>
            </a:r>
            <a:r>
              <a:rPr lang="fa-IR" sz="2800" b="1" dirty="0" smtClean="0">
                <a:cs typeface="B Nazanin" panose="00000400000000000000" pitchFamily="2" charset="-78"/>
              </a:rPr>
              <a:t>می‌کنند؟</a:t>
            </a:r>
            <a:endParaRPr lang="fa-IR" sz="2800" dirty="0">
              <a:cs typeface="B Nazanin" panose="00000400000000000000" pitchFamily="2" charset="-78"/>
            </a:endParaRPr>
          </a:p>
          <a:p>
            <a:pPr algn="just" rtl="1"/>
            <a:r>
              <a:rPr lang="fa-IR" sz="2400" dirty="0">
                <a:cs typeface="B Nazanin" panose="00000400000000000000" pitchFamily="2" charset="-78"/>
              </a:rPr>
              <a:t>صنایع آرایشی از اکسیدهای غیر آلی، نظیر اکسید روی و تیتانیم، استفاده می‌کنند، اما استفاده از این اکسیدها به علت خاصیت سفیدکنندگی روی پوست محدود است. سفیدی به طور مستقیم با پخش نور رابطه دارد. به طور کلی با کاهش اندازة ذرات، شاهد افزایش جذب نور ماوراء بنفش توسط ذرات (به علت عبور کمترِ اشعه‌ها از بین ذرات) و کاهش پدیدة سفیدی (به علت کاهش پدیدة پخش نور) هستیم. به‌تازگی روش‌های گوناگون برای تولید نانوذرات، توسعه یافته‌ و بر صنعت کرم‌های ضدآفتاب اثر گذاشته‌اند.</a:t>
            </a:r>
          </a:p>
          <a:p>
            <a:pPr algn="just" rtl="1"/>
            <a:endParaRPr lang="en-US" sz="2000" dirty="0">
              <a:cs typeface="B Nazanin" panose="00000400000000000000" pitchFamily="2" charset="-78"/>
            </a:endParaRPr>
          </a:p>
        </p:txBody>
      </p:sp>
      <p:pic>
        <p:nvPicPr>
          <p:cNvPr id="4" name="Picture 3"/>
          <p:cNvPicPr>
            <a:picLocks noChangeAspect="1"/>
          </p:cNvPicPr>
          <p:nvPr/>
        </p:nvPicPr>
        <p:blipFill>
          <a:blip r:embed="rId2"/>
          <a:stretch>
            <a:fillRect/>
          </a:stretch>
        </p:blipFill>
        <p:spPr>
          <a:xfrm>
            <a:off x="2555776" y="3573016"/>
            <a:ext cx="3456384" cy="3160606"/>
          </a:xfrm>
          <a:prstGeom prst="rect">
            <a:avLst/>
          </a:prstGeom>
        </p:spPr>
      </p:pic>
    </p:spTree>
    <p:extLst>
      <p:ext uri="{BB962C8B-B14F-4D97-AF65-F5344CB8AC3E}">
        <p14:creationId xmlns:p14="http://schemas.microsoft.com/office/powerpoint/2010/main" val="13467719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47664" y="-99392"/>
            <a:ext cx="7772400" cy="1143000"/>
          </a:xfrm>
        </p:spPr>
        <p:txBody>
          <a:bodyPr/>
          <a:lstStyle/>
          <a:p>
            <a:r>
              <a:rPr lang="fa-IR" sz="2800" b="1" dirty="0">
                <a:solidFill>
                  <a:srgbClr val="C00000"/>
                </a:solidFill>
                <a:cs typeface="B Nazanin" panose="00000400000000000000" pitchFamily="2" charset="-78"/>
              </a:rPr>
              <a:t>آیا </a:t>
            </a:r>
            <a:r>
              <a:rPr lang="fa-IR" sz="2800" b="1" dirty="0" smtClean="0">
                <a:solidFill>
                  <a:srgbClr val="C00000"/>
                </a:solidFill>
                <a:cs typeface="B Nazanin" panose="00000400000000000000" pitchFamily="2" charset="-78"/>
              </a:rPr>
              <a:t>نانوکپسول‌های هوشمند </a:t>
            </a:r>
            <a:r>
              <a:rPr lang="fa-IR" sz="2800" b="1" dirty="0">
                <a:solidFill>
                  <a:srgbClr val="C00000"/>
                </a:solidFill>
                <a:cs typeface="B Nazanin" panose="00000400000000000000" pitchFamily="2" charset="-78"/>
              </a:rPr>
              <a:t>می‌توانند جایگزین شیشه‌های عطر ‌شوند؟</a:t>
            </a:r>
            <a:endParaRPr lang="en-US" sz="2800" b="1" dirty="0">
              <a:solidFill>
                <a:srgbClr val="C00000"/>
              </a:solidFill>
              <a:cs typeface="B Nazanin" panose="00000400000000000000" pitchFamily="2" charset="-78"/>
            </a:endParaRPr>
          </a:p>
        </p:txBody>
      </p:sp>
      <p:sp>
        <p:nvSpPr>
          <p:cNvPr id="3" name="Subtitle 2"/>
          <p:cNvSpPr>
            <a:spLocks noGrp="1"/>
          </p:cNvSpPr>
          <p:nvPr>
            <p:ph type="subTitle" idx="1"/>
          </p:nvPr>
        </p:nvSpPr>
        <p:spPr>
          <a:xfrm>
            <a:off x="395536" y="836712"/>
            <a:ext cx="8489032" cy="1752600"/>
          </a:xfrm>
        </p:spPr>
        <p:txBody>
          <a:bodyPr/>
          <a:lstStyle/>
          <a:p>
            <a:pPr algn="just" rtl="1"/>
            <a:r>
              <a:rPr lang="fa-IR" sz="2400" dirty="0">
                <a:cs typeface="B Nazanin" panose="00000400000000000000" pitchFamily="2" charset="-78"/>
              </a:rPr>
              <a:t>ورود فناوری‌ نانو به عرصه عطرسازی و تولید مواد معطر نوید تحولی شگرف و بنیادی را در این صنعت می‌دهد. نانوکپسول‌ها ازجمله ساختارهای نانویی هستند که در مسیر ورود این فناوری‌ به عرصه‌ عطرسازی مورد استفاده قرار گرفته‌‌اند. با استفاده از نانوکپسول‌ها می‌توان مواد معطری با رهایش کنترل‌شده یا تاخیری تولید </a:t>
            </a:r>
            <a:r>
              <a:rPr lang="fa-IR" sz="2400" dirty="0" smtClean="0">
                <a:cs typeface="B Nazanin" panose="00000400000000000000" pitchFamily="2" charset="-78"/>
              </a:rPr>
              <a:t>کرد.</a:t>
            </a:r>
            <a:endParaRPr lang="en-US" sz="2400" dirty="0">
              <a:cs typeface="B Nazanin" panose="00000400000000000000" pitchFamily="2" charset="-78"/>
            </a:endParaRPr>
          </a:p>
        </p:txBody>
      </p:sp>
      <p:pic>
        <p:nvPicPr>
          <p:cNvPr id="4" name="Picture 3"/>
          <p:cNvPicPr>
            <a:picLocks noChangeAspect="1"/>
          </p:cNvPicPr>
          <p:nvPr/>
        </p:nvPicPr>
        <p:blipFill>
          <a:blip r:embed="rId2"/>
          <a:stretch>
            <a:fillRect/>
          </a:stretch>
        </p:blipFill>
        <p:spPr>
          <a:xfrm>
            <a:off x="2411760" y="2559781"/>
            <a:ext cx="3515110" cy="3871715"/>
          </a:xfrm>
          <a:prstGeom prst="rect">
            <a:avLst/>
          </a:prstGeom>
        </p:spPr>
      </p:pic>
    </p:spTree>
    <p:extLst>
      <p:ext uri="{BB962C8B-B14F-4D97-AF65-F5344CB8AC3E}">
        <p14:creationId xmlns:p14="http://schemas.microsoft.com/office/powerpoint/2010/main" val="31117406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0768" y="188640"/>
            <a:ext cx="7772400" cy="1143000"/>
          </a:xfrm>
        </p:spPr>
        <p:txBody>
          <a:bodyPr/>
          <a:lstStyle/>
          <a:p>
            <a:pPr algn="just" rtl="1"/>
            <a:r>
              <a:rPr lang="fa-IR" sz="2400" b="1" dirty="0">
                <a:solidFill>
                  <a:srgbClr val="C00000"/>
                </a:solidFill>
                <a:cs typeface="B Nazanin" panose="00000400000000000000" pitchFamily="2" charset="-78"/>
              </a:rPr>
              <a:t>اجزای اصلی در عطرها فرار و ناپایدار هستند و اجزای فعال عطر خیلی زود در طول استفاده از بین می‌روند. بنابراین، ایجاد یک کنترل و ماندگاری برای این اجزای فعال موضوعی جالب توجه است.</a:t>
            </a:r>
            <a:endParaRPr lang="en-US" sz="2400" b="1" dirty="0">
              <a:solidFill>
                <a:srgbClr val="C00000"/>
              </a:solidFill>
              <a:cs typeface="B Nazanin" panose="00000400000000000000" pitchFamily="2" charset="-78"/>
            </a:endParaRPr>
          </a:p>
        </p:txBody>
      </p:sp>
      <p:sp>
        <p:nvSpPr>
          <p:cNvPr id="3" name="Subtitle 2"/>
          <p:cNvSpPr>
            <a:spLocks noGrp="1"/>
          </p:cNvSpPr>
          <p:nvPr>
            <p:ph type="subTitle" idx="1"/>
          </p:nvPr>
        </p:nvSpPr>
        <p:spPr>
          <a:xfrm>
            <a:off x="554520" y="1519824"/>
            <a:ext cx="7918648" cy="1752600"/>
          </a:xfrm>
        </p:spPr>
        <p:txBody>
          <a:bodyPr/>
          <a:lstStyle/>
          <a:p>
            <a:pPr algn="just" rtl="1"/>
            <a:r>
              <a:rPr lang="fa-IR" sz="2400" b="1" dirty="0">
                <a:solidFill>
                  <a:srgbClr val="7030A0"/>
                </a:solidFill>
                <a:cs typeface="B Nazanin" panose="00000400000000000000" pitchFamily="2" charset="-78"/>
              </a:rPr>
              <a:t>فن کپسوله کردن وسیله‌ای برای رهایش آهسته‌ اجزای فعال شده است. میکروکپسوله کردن سبب کاهش فراریت، بهبود پایداری، و ایجاد ویژگی رهایش تاخیری در مواد معطر می‌شود؛</a:t>
            </a:r>
            <a:endParaRPr lang="en-US" sz="2400" b="1" dirty="0">
              <a:solidFill>
                <a:srgbClr val="7030A0"/>
              </a:solidFill>
              <a:cs typeface="B Nazanin" panose="00000400000000000000" pitchFamily="2" charset="-78"/>
            </a:endParaRPr>
          </a:p>
        </p:txBody>
      </p:sp>
      <p:sp>
        <p:nvSpPr>
          <p:cNvPr id="4" name="Rectangle 3"/>
          <p:cNvSpPr/>
          <p:nvPr/>
        </p:nvSpPr>
        <p:spPr>
          <a:xfrm>
            <a:off x="554520" y="2852936"/>
            <a:ext cx="7848872" cy="1569660"/>
          </a:xfrm>
          <a:prstGeom prst="rect">
            <a:avLst/>
          </a:prstGeom>
        </p:spPr>
        <p:txBody>
          <a:bodyPr wrap="square">
            <a:spAutoFit/>
          </a:bodyPr>
          <a:lstStyle/>
          <a:p>
            <a:pPr algn="just" rtl="1"/>
            <a:r>
              <a:rPr lang="fa-IR" i="0" dirty="0">
                <a:solidFill>
                  <a:srgbClr val="FFFF00"/>
                </a:solidFill>
                <a:latin typeface="iran"/>
                <a:cs typeface="B Nazanin" panose="00000400000000000000" pitchFamily="2" charset="-78"/>
              </a:rPr>
              <a:t>نانوکپسول‌ها از مهم‌ترین خانواده‌‌های نانوذرات و از عناصر پایه‌ فناوری ‌‌نانو به شمار می‌روند. ساختار ویژه‌ نانوکپسول‌ها آن‌ها را به گزینه‌ای مناسب برای بسته‌بندی و مصرف کنترل‌شده ذرات در صنایع گوناگون تبدیل کرده است</a:t>
            </a:r>
            <a:endParaRPr lang="en-US" dirty="0">
              <a:solidFill>
                <a:srgbClr val="FFFF00"/>
              </a:solidFill>
              <a:cs typeface="B Nazanin" panose="00000400000000000000" pitchFamily="2" charset="-78"/>
            </a:endParaRPr>
          </a:p>
        </p:txBody>
      </p:sp>
      <p:pic>
        <p:nvPicPr>
          <p:cNvPr id="5" name="Picture 4"/>
          <p:cNvPicPr>
            <a:picLocks noChangeAspect="1"/>
          </p:cNvPicPr>
          <p:nvPr/>
        </p:nvPicPr>
        <p:blipFill>
          <a:blip r:embed="rId2"/>
          <a:stretch>
            <a:fillRect/>
          </a:stretch>
        </p:blipFill>
        <p:spPr>
          <a:xfrm>
            <a:off x="2108918" y="4221088"/>
            <a:ext cx="4219575" cy="2371725"/>
          </a:xfrm>
          <a:prstGeom prst="rect">
            <a:avLst/>
          </a:prstGeom>
        </p:spPr>
      </p:pic>
    </p:spTree>
    <p:extLst>
      <p:ext uri="{BB962C8B-B14F-4D97-AF65-F5344CB8AC3E}">
        <p14:creationId xmlns:p14="http://schemas.microsoft.com/office/powerpoint/2010/main" val="14732991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43250" y="260648"/>
            <a:ext cx="4703532" cy="707886"/>
          </a:xfrm>
          <a:prstGeom prst="rect">
            <a:avLst/>
          </a:prstGeom>
        </p:spPr>
        <p:txBody>
          <a:bodyPr wrap="none">
            <a:spAutoFit/>
          </a:bodyPr>
          <a:lstStyle/>
          <a:p>
            <a:pPr marL="0" indent="0" algn="r" rtl="1">
              <a:buNone/>
            </a:pPr>
            <a:r>
              <a:rPr lang="fa-IR" sz="4000" i="0" dirty="0" smtClean="0">
                <a:solidFill>
                  <a:srgbClr val="FFFF00"/>
                </a:solidFill>
                <a:latin typeface="IranNastaliq" pitchFamily="18" charset="0"/>
                <a:cs typeface="B Titr" panose="00000700000000000000" pitchFamily="2" charset="-78"/>
              </a:rPr>
              <a:t>نانوفناوری در داروسازی </a:t>
            </a:r>
            <a:endParaRPr lang="fa-IR" sz="4000" i="0" dirty="0">
              <a:solidFill>
                <a:srgbClr val="FFFF00"/>
              </a:solidFill>
              <a:latin typeface="IranNastaliq" pitchFamily="18" charset="0"/>
              <a:cs typeface="B Titr" panose="00000700000000000000" pitchFamily="2" charset="-78"/>
            </a:endParaRPr>
          </a:p>
        </p:txBody>
      </p:sp>
      <p:sp>
        <p:nvSpPr>
          <p:cNvPr id="3" name="TextBox 2"/>
          <p:cNvSpPr txBox="1"/>
          <p:nvPr/>
        </p:nvSpPr>
        <p:spPr>
          <a:xfrm>
            <a:off x="467544" y="1268760"/>
            <a:ext cx="8567270" cy="3354765"/>
          </a:xfrm>
          <a:prstGeom prst="rect">
            <a:avLst/>
          </a:prstGeom>
          <a:noFill/>
        </p:spPr>
        <p:txBody>
          <a:bodyPr wrap="square" rtlCol="0">
            <a:spAutoFit/>
          </a:bodyPr>
          <a:lstStyle/>
          <a:p>
            <a:pPr lvl="0" algn="just" rtl="1" fontAlgn="base">
              <a:spcBef>
                <a:spcPct val="20000"/>
              </a:spcBef>
              <a:spcAft>
                <a:spcPct val="0"/>
              </a:spcAft>
              <a:buClr>
                <a:srgbClr val="FF0000"/>
              </a:buClr>
            </a:pPr>
            <a:r>
              <a:rPr lang="fa-IR" sz="3200" b="1" i="0" kern="0" dirty="0" smtClean="0">
                <a:solidFill>
                  <a:srgbClr val="C00000"/>
                </a:solidFill>
                <a:cs typeface="B Titr" panose="00000700000000000000" pitchFamily="2" charset="-78"/>
              </a:rPr>
              <a:t>داروسازی</a:t>
            </a:r>
          </a:p>
          <a:p>
            <a:pPr marL="342900" lvl="0" indent="-342900" algn="just" rtl="1" fontAlgn="base">
              <a:lnSpc>
                <a:spcPct val="150000"/>
              </a:lnSpc>
              <a:spcBef>
                <a:spcPct val="20000"/>
              </a:spcBef>
              <a:spcAft>
                <a:spcPct val="0"/>
              </a:spcAft>
              <a:buClr>
                <a:srgbClr val="FF0000"/>
              </a:buClr>
              <a:buFont typeface="Wingdings" panose="05000000000000000000" pitchFamily="2" charset="2"/>
              <a:buChar char="ü"/>
            </a:pPr>
            <a:r>
              <a:rPr lang="fa-IR" sz="2000" b="1" i="0" kern="0" dirty="0" smtClean="0">
                <a:solidFill>
                  <a:srgbClr val="000066"/>
                </a:solidFill>
                <a:cs typeface="B Titr" panose="00000700000000000000" pitchFamily="2" charset="-78"/>
              </a:rPr>
              <a:t>امكان استفاده از داروهاي با حلاليت كم به كمك نانوذرات </a:t>
            </a:r>
          </a:p>
          <a:p>
            <a:pPr marL="342900" lvl="0" indent="-342900" algn="just" rtl="1" fontAlgn="base">
              <a:lnSpc>
                <a:spcPct val="150000"/>
              </a:lnSpc>
              <a:spcBef>
                <a:spcPct val="20000"/>
              </a:spcBef>
              <a:spcAft>
                <a:spcPct val="0"/>
              </a:spcAft>
              <a:buClr>
                <a:srgbClr val="FF0000"/>
              </a:buClr>
              <a:buFont typeface="Wingdings" panose="05000000000000000000" pitchFamily="2" charset="2"/>
              <a:buChar char="ü"/>
            </a:pPr>
            <a:r>
              <a:rPr lang="fa-IR" sz="2000" b="1" i="0" kern="0" dirty="0" smtClean="0">
                <a:solidFill>
                  <a:srgbClr val="000066"/>
                </a:solidFill>
                <a:cs typeface="B Titr" panose="00000700000000000000" pitchFamily="2" charset="-78"/>
              </a:rPr>
              <a:t>طراحي سيستمهاي نوين هدفمند نانو در حمل دارو </a:t>
            </a:r>
          </a:p>
          <a:p>
            <a:pPr marL="342900" indent="-342900" algn="just" rtl="1">
              <a:lnSpc>
                <a:spcPct val="150000"/>
              </a:lnSpc>
              <a:spcBef>
                <a:spcPct val="20000"/>
              </a:spcBef>
              <a:buClr>
                <a:srgbClr val="FF0000"/>
              </a:buClr>
              <a:buFont typeface="Wingdings" panose="05000000000000000000" pitchFamily="2" charset="2"/>
              <a:buChar char="ü"/>
            </a:pPr>
            <a:r>
              <a:rPr lang="fa-IR" sz="2000" i="0" kern="0" dirty="0" smtClean="0">
                <a:solidFill>
                  <a:srgbClr val="000066"/>
                </a:solidFill>
                <a:cs typeface="B Titr" panose="00000700000000000000" pitchFamily="2" charset="-78"/>
              </a:rPr>
              <a:t>سيستم </a:t>
            </a:r>
            <a:r>
              <a:rPr lang="fa-IR" sz="2000" i="0" kern="0" dirty="0">
                <a:solidFill>
                  <a:srgbClr val="000066"/>
                </a:solidFill>
                <a:cs typeface="B Titr" panose="00000700000000000000" pitchFamily="2" charset="-78"/>
              </a:rPr>
              <a:t>هاي دارورساني کنترل شونده به منظور تجويز مستقيم، </a:t>
            </a:r>
            <a:r>
              <a:rPr lang="fa-IR" sz="2000" i="0" kern="0" dirty="0" smtClean="0">
                <a:solidFill>
                  <a:srgbClr val="000066"/>
                </a:solidFill>
                <a:cs typeface="B Titr" panose="00000700000000000000" pitchFamily="2" charset="-78"/>
              </a:rPr>
              <a:t>هدفمند </a:t>
            </a:r>
            <a:r>
              <a:rPr lang="fa-IR" sz="2000" i="0" kern="0" dirty="0">
                <a:solidFill>
                  <a:srgbClr val="000066"/>
                </a:solidFill>
                <a:cs typeface="B Titr" panose="00000700000000000000" pitchFamily="2" charset="-78"/>
              </a:rPr>
              <a:t>و طولاني مدت که باعث ثابت ماندن سطح خوني دارو در حد بهینه براي هر مدت زمان دلخواه مي شود.</a:t>
            </a:r>
          </a:p>
          <a:p>
            <a:pPr marL="342900" lvl="0" indent="-342900" algn="just" rtl="1" fontAlgn="base">
              <a:spcBef>
                <a:spcPct val="20000"/>
              </a:spcBef>
              <a:spcAft>
                <a:spcPct val="0"/>
              </a:spcAft>
              <a:buClr>
                <a:srgbClr val="FF0000"/>
              </a:buClr>
              <a:buFont typeface="Wingdings" pitchFamily="2" charset="2"/>
              <a:buChar char="ü"/>
            </a:pPr>
            <a:endParaRPr lang="fa-IR" sz="2000" b="1" i="0" kern="0" dirty="0" smtClean="0">
              <a:solidFill>
                <a:srgbClr val="DDDDDD">
                  <a:lumMod val="25000"/>
                </a:srgbClr>
              </a:solidFill>
              <a:cs typeface="B Titr" panose="00000700000000000000" pitchFamily="2" charset="-78"/>
            </a:endParaRPr>
          </a:p>
          <a:p>
            <a:pPr marL="342900" lvl="0" indent="-342900" algn="just" rtl="1" fontAlgn="base">
              <a:spcBef>
                <a:spcPct val="20000"/>
              </a:spcBef>
              <a:spcAft>
                <a:spcPct val="0"/>
              </a:spcAft>
              <a:buClr>
                <a:srgbClr val="FF0000"/>
              </a:buClr>
              <a:buFont typeface="Wingdings" pitchFamily="2" charset="2"/>
              <a:buChar char="ü"/>
            </a:pPr>
            <a:endParaRPr lang="fa-IR" sz="2000" b="1" i="0" kern="0" dirty="0" smtClean="0">
              <a:solidFill>
                <a:srgbClr val="DDDDDD">
                  <a:lumMod val="25000"/>
                </a:srgbClr>
              </a:solidFill>
              <a:cs typeface="B Titr" panose="00000700000000000000" pitchFamily="2" charset="-78"/>
            </a:endParaRPr>
          </a:p>
        </p:txBody>
      </p:sp>
      <p:pic>
        <p:nvPicPr>
          <p:cNvPr id="4" name="Picture 3"/>
          <p:cNvPicPr>
            <a:picLocks noChangeAspect="1"/>
          </p:cNvPicPr>
          <p:nvPr/>
        </p:nvPicPr>
        <p:blipFill>
          <a:blip r:embed="rId2"/>
          <a:stretch>
            <a:fillRect/>
          </a:stretch>
        </p:blipFill>
        <p:spPr>
          <a:xfrm>
            <a:off x="31630" y="462021"/>
            <a:ext cx="3388241" cy="1916399"/>
          </a:xfrm>
          <a:prstGeom prst="rect">
            <a:avLst/>
          </a:prstGeom>
        </p:spPr>
      </p:pic>
      <p:pic>
        <p:nvPicPr>
          <p:cNvPr id="5" name="Picture 3"/>
          <p:cNvPicPr>
            <a:picLocks noChangeAspect="1" noChangeArrowheads="1"/>
          </p:cNvPicPr>
          <p:nvPr/>
        </p:nvPicPr>
        <p:blipFill>
          <a:blip r:embed="rId3" cstate="print"/>
          <a:srcRect/>
          <a:stretch>
            <a:fillRect/>
          </a:stretch>
        </p:blipFill>
        <p:spPr bwMode="auto">
          <a:xfrm>
            <a:off x="231838" y="3964815"/>
            <a:ext cx="2987824" cy="2848561"/>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a:stretch>
            <a:fillRect/>
          </a:stretch>
        </p:blipFill>
        <p:spPr bwMode="auto">
          <a:xfrm>
            <a:off x="3961413" y="5301208"/>
            <a:ext cx="2266771" cy="1362844"/>
          </a:xfrm>
          <a:prstGeom prst="rect">
            <a:avLst/>
          </a:prstGeom>
          <a:noFill/>
          <a:ln w="9525">
            <a:noFill/>
            <a:miter lim="800000"/>
            <a:headEnd/>
            <a:tailEnd/>
          </a:ln>
        </p:spPr>
      </p:pic>
      <p:pic>
        <p:nvPicPr>
          <p:cNvPr id="7" name="Picture 3"/>
          <p:cNvPicPr>
            <a:picLocks noChangeAspect="1" noChangeArrowheads="1"/>
          </p:cNvPicPr>
          <p:nvPr/>
        </p:nvPicPr>
        <p:blipFill>
          <a:blip r:embed="rId5" cstate="print"/>
          <a:srcRect/>
          <a:stretch>
            <a:fillRect/>
          </a:stretch>
        </p:blipFill>
        <p:spPr bwMode="auto">
          <a:xfrm>
            <a:off x="6157290" y="3768060"/>
            <a:ext cx="2269523" cy="2908594"/>
          </a:xfrm>
          <a:prstGeom prst="rect">
            <a:avLst/>
          </a:prstGeom>
          <a:noFill/>
          <a:ln w="9525">
            <a:noFill/>
            <a:miter lim="800000"/>
            <a:headEnd/>
            <a:tailEnd/>
          </a:ln>
        </p:spPr>
      </p:pic>
    </p:spTree>
    <p:extLst>
      <p:ext uri="{BB962C8B-B14F-4D97-AF65-F5344CB8AC3E}">
        <p14:creationId xmlns:p14="http://schemas.microsoft.com/office/powerpoint/2010/main" val="2752905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Scale>
                                      <p:cBhvr>
                                        <p:cTn id="7" dur="1000" decel="50000" fill="hold">
                                          <p:stCondLst>
                                            <p:cond delay="0"/>
                                          </p:stCondLst>
                                        </p:cTn>
                                        <p:tgtEl>
                                          <p:spTgt spid="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xEl>
                                              <p:pRg st="0" end="0"/>
                                            </p:txEl>
                                          </p:spTgt>
                                        </p:tgtEl>
                                        <p:attrNameLst>
                                          <p:attrName>ppt_x</p:attrName>
                                          <p:attrName>ppt_y</p:attrName>
                                        </p:attrNameLst>
                                      </p:cBhvr>
                                    </p:animMotion>
                                    <p:animEffect transition="in" filter="fade">
                                      <p:cBhvr>
                                        <p:cTn id="9" dur="1000"/>
                                        <p:tgtEl>
                                          <p:spTgt spid="3">
                                            <p:txEl>
                                              <p:pRg st="0" end="0"/>
                                            </p:txEl>
                                          </p:spTgt>
                                        </p:tgtEl>
                                      </p:cBhvr>
                                    </p:animEffect>
                                  </p:childTnLst>
                                </p:cTn>
                              </p:par>
                            </p:childTnLst>
                          </p:cTn>
                        </p:par>
                        <p:par>
                          <p:cTn id="10" fill="hold">
                            <p:stCondLst>
                              <p:cond delay="1000"/>
                            </p:stCondLst>
                            <p:childTnLst>
                              <p:par>
                                <p:cTn id="11" presetID="52"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Scale>
                                      <p:cBhvr>
                                        <p:cTn id="13" dur="1000" decel="50000" fill="hold">
                                          <p:stCondLst>
                                            <p:cond delay="0"/>
                                          </p:stCondLst>
                                        </p:cTn>
                                        <p:tgtEl>
                                          <p:spTgt spid="3">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
                                            <p:txEl>
                                              <p:pRg st="1" end="1"/>
                                            </p:txEl>
                                          </p:spTgt>
                                        </p:tgtEl>
                                        <p:attrNameLst>
                                          <p:attrName>ppt_x</p:attrName>
                                          <p:attrName>ppt_y</p:attrName>
                                        </p:attrNameLst>
                                      </p:cBhvr>
                                    </p:animMotion>
                                    <p:animEffect transition="in" filter="fade">
                                      <p:cBhvr>
                                        <p:cTn id="15" dur="1000"/>
                                        <p:tgtEl>
                                          <p:spTgt spid="3">
                                            <p:txEl>
                                              <p:pRg st="1" end="1"/>
                                            </p:txEl>
                                          </p:spTgt>
                                        </p:tgtEl>
                                      </p:cBhvr>
                                    </p:animEffect>
                                  </p:childTnLst>
                                </p:cTn>
                              </p:par>
                            </p:childTnLst>
                          </p:cTn>
                        </p:par>
                        <p:par>
                          <p:cTn id="16" fill="hold">
                            <p:stCondLst>
                              <p:cond delay="2000"/>
                            </p:stCondLst>
                            <p:childTnLst>
                              <p:par>
                                <p:cTn id="17" presetID="52"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Scale>
                                      <p:cBhvr>
                                        <p:cTn id="19" dur="1000" decel="50000" fill="hold">
                                          <p:stCondLst>
                                            <p:cond delay="0"/>
                                          </p:stCondLst>
                                        </p:cTn>
                                        <p:tgtEl>
                                          <p:spTgt spid="3">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3">
                                            <p:txEl>
                                              <p:pRg st="2" end="2"/>
                                            </p:txEl>
                                          </p:spTgt>
                                        </p:tgtEl>
                                        <p:attrNameLst>
                                          <p:attrName>ppt_x</p:attrName>
                                          <p:attrName>ppt_y</p:attrName>
                                        </p:attrNameLst>
                                      </p:cBhvr>
                                    </p:animMotion>
                                    <p:animEffect transition="in" filter="fade">
                                      <p:cBhvr>
                                        <p:cTn id="21" dur="1000"/>
                                        <p:tgtEl>
                                          <p:spTgt spid="3">
                                            <p:txEl>
                                              <p:pRg st="2" end="2"/>
                                            </p:txEl>
                                          </p:spTgt>
                                        </p:tgtEl>
                                      </p:cBhvr>
                                    </p:animEffect>
                                  </p:childTnLst>
                                </p:cTn>
                              </p:par>
                            </p:childTnLst>
                          </p:cTn>
                        </p:par>
                        <p:par>
                          <p:cTn id="22" fill="hold">
                            <p:stCondLst>
                              <p:cond delay="3000"/>
                            </p:stCondLst>
                            <p:childTnLst>
                              <p:par>
                                <p:cTn id="23" presetID="52" presetClass="entr" presetSubtype="0"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Scale>
                                      <p:cBhvr>
                                        <p:cTn id="25" dur="1000" decel="50000" fill="hold">
                                          <p:stCondLst>
                                            <p:cond delay="0"/>
                                          </p:stCondLst>
                                        </p:cTn>
                                        <p:tgtEl>
                                          <p:spTgt spid="3">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3">
                                            <p:txEl>
                                              <p:pRg st="3" end="3"/>
                                            </p:txEl>
                                          </p:spTgt>
                                        </p:tgtEl>
                                        <p:attrNameLst>
                                          <p:attrName>ppt_x</p:attrName>
                                          <p:attrName>ppt_y</p:attrName>
                                        </p:attrNameLst>
                                      </p:cBhvr>
                                    </p:animMotion>
                                    <p:animEffect transition="in" filter="fade">
                                      <p:cBhvr>
                                        <p:cTn id="27"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My work\SEM\ranjbar 22.12.89\15 b.tif"/>
          <p:cNvPicPr>
            <a:picLocks noChangeAspect="1" noChangeArrowheads="1"/>
          </p:cNvPicPr>
          <p:nvPr/>
        </p:nvPicPr>
        <p:blipFill>
          <a:blip r:embed="rId2" cstate="print"/>
          <a:srcRect/>
          <a:stretch>
            <a:fillRect/>
          </a:stretch>
        </p:blipFill>
        <p:spPr bwMode="auto">
          <a:xfrm>
            <a:off x="107504" y="404664"/>
            <a:ext cx="4896544" cy="3441174"/>
          </a:xfrm>
          <a:prstGeom prst="rect">
            <a:avLst/>
          </a:prstGeom>
          <a:noFill/>
        </p:spPr>
      </p:pic>
      <p:pic>
        <p:nvPicPr>
          <p:cNvPr id="3" name="Picture 2"/>
          <p:cNvPicPr>
            <a:picLocks noChangeAspect="1"/>
          </p:cNvPicPr>
          <p:nvPr/>
        </p:nvPicPr>
        <p:blipFill>
          <a:blip r:embed="rId3"/>
          <a:stretch>
            <a:fillRect/>
          </a:stretch>
        </p:blipFill>
        <p:spPr>
          <a:xfrm>
            <a:off x="35496" y="4033169"/>
            <a:ext cx="4968552" cy="2729505"/>
          </a:xfrm>
          <a:prstGeom prst="rect">
            <a:avLst/>
          </a:prstGeom>
        </p:spPr>
      </p:pic>
      <p:sp>
        <p:nvSpPr>
          <p:cNvPr id="4" name="Rectangle 3"/>
          <p:cNvSpPr/>
          <p:nvPr/>
        </p:nvSpPr>
        <p:spPr>
          <a:xfrm>
            <a:off x="4974266" y="260648"/>
            <a:ext cx="4179349" cy="523220"/>
          </a:xfrm>
          <a:prstGeom prst="rect">
            <a:avLst/>
          </a:prstGeom>
        </p:spPr>
        <p:txBody>
          <a:bodyPr wrap="none">
            <a:spAutoFit/>
          </a:bodyPr>
          <a:lstStyle/>
          <a:p>
            <a:pPr lvl="0" algn="just" rtl="1">
              <a:spcBef>
                <a:spcPct val="20000"/>
              </a:spcBef>
              <a:buClr>
                <a:srgbClr val="FF0000"/>
              </a:buClr>
            </a:pPr>
            <a:r>
              <a:rPr lang="fa-IR" sz="2800" i="0" kern="0" dirty="0" smtClean="0">
                <a:solidFill>
                  <a:srgbClr val="C00000"/>
                </a:solidFill>
                <a:cs typeface="B Titr" panose="00000700000000000000" pitchFamily="2" charset="-78"/>
              </a:rPr>
              <a:t>نانومواد هوشمند در دارو رسانی</a:t>
            </a:r>
            <a:endParaRPr lang="fa-IR" sz="2800" i="0" kern="0" dirty="0">
              <a:solidFill>
                <a:srgbClr val="C00000"/>
              </a:solidFill>
              <a:cs typeface="B Titr" panose="00000700000000000000" pitchFamily="2" charset="-78"/>
            </a:endParaRPr>
          </a:p>
        </p:txBody>
      </p:sp>
      <p:sp>
        <p:nvSpPr>
          <p:cNvPr id="5" name="Rectangle 4"/>
          <p:cNvSpPr/>
          <p:nvPr/>
        </p:nvSpPr>
        <p:spPr>
          <a:xfrm>
            <a:off x="4777940" y="1659146"/>
            <a:ext cx="4572000" cy="830997"/>
          </a:xfrm>
          <a:prstGeom prst="rect">
            <a:avLst/>
          </a:prstGeom>
        </p:spPr>
        <p:txBody>
          <a:bodyPr>
            <a:spAutoFit/>
          </a:bodyPr>
          <a:lstStyle/>
          <a:p>
            <a:pPr algn="ctr"/>
            <a:r>
              <a:rPr lang="fa-IR" i="0" kern="0" dirty="0">
                <a:solidFill>
                  <a:schemeClr val="accent2">
                    <a:lumMod val="50000"/>
                  </a:schemeClr>
                </a:solidFill>
                <a:cs typeface="B Titr" panose="00000700000000000000" pitchFamily="2" charset="-78"/>
              </a:rPr>
              <a:t>ساخت نانوساختارهای کروی تو خالی</a:t>
            </a:r>
          </a:p>
          <a:p>
            <a:pPr algn="ctr"/>
            <a:r>
              <a:rPr lang="fa-IR" i="0" kern="0" dirty="0">
                <a:solidFill>
                  <a:schemeClr val="accent2">
                    <a:lumMod val="50000"/>
                  </a:schemeClr>
                </a:solidFill>
                <a:cs typeface="B Titr" panose="00000700000000000000" pitchFamily="2" charset="-78"/>
              </a:rPr>
              <a:t> آلومینا جهت حمل دارو</a:t>
            </a:r>
            <a:endParaRPr lang="en-US" dirty="0">
              <a:cs typeface="B Titr" panose="00000700000000000000" pitchFamily="2" charset="-78"/>
            </a:endParaRPr>
          </a:p>
        </p:txBody>
      </p:sp>
    </p:spTree>
    <p:extLst>
      <p:ext uri="{BB962C8B-B14F-4D97-AF65-F5344CB8AC3E}">
        <p14:creationId xmlns:p14="http://schemas.microsoft.com/office/powerpoint/2010/main" val="2043295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2576" y="1124744"/>
            <a:ext cx="9505056" cy="461665"/>
          </a:xfrm>
          <a:prstGeom prst="rect">
            <a:avLst/>
          </a:prstGeom>
        </p:spPr>
        <p:txBody>
          <a:bodyPr wrap="square">
            <a:spAutoFit/>
          </a:bodyPr>
          <a:lstStyle/>
          <a:p>
            <a:pPr marL="342900" lvl="0" indent="-342900" algn="just" rtl="1">
              <a:spcBef>
                <a:spcPct val="20000"/>
              </a:spcBef>
              <a:buClr>
                <a:srgbClr val="FF0000"/>
              </a:buClr>
              <a:buFont typeface="Wingdings" pitchFamily="2" charset="2"/>
              <a:buChar char="ü"/>
            </a:pPr>
            <a:r>
              <a:rPr lang="ar-SA" i="0" kern="0" dirty="0">
                <a:solidFill>
                  <a:schemeClr val="accent2">
                    <a:lumMod val="50000"/>
                  </a:schemeClr>
                </a:solidFill>
                <a:cs typeface="B Nazanin" pitchFamily="2" charset="-78"/>
              </a:rPr>
              <a:t>استفاده از نانوذرات آهن جهت شناسايي تومورهاي مغزي و ساير </a:t>
            </a:r>
            <a:r>
              <a:rPr lang="ar-SA" i="0" kern="0" dirty="0" smtClean="0">
                <a:solidFill>
                  <a:schemeClr val="accent2">
                    <a:lumMod val="50000"/>
                  </a:schemeClr>
                </a:solidFill>
                <a:cs typeface="B Nazanin" pitchFamily="2" charset="-78"/>
              </a:rPr>
              <a:t>آسيبهاي</a:t>
            </a:r>
            <a:r>
              <a:rPr lang="fa-IR" i="0" kern="0" dirty="0">
                <a:solidFill>
                  <a:schemeClr val="accent2">
                    <a:lumMod val="50000"/>
                  </a:schemeClr>
                </a:solidFill>
                <a:cs typeface="B Nazanin" pitchFamily="2" charset="-78"/>
              </a:rPr>
              <a:t> </a:t>
            </a:r>
            <a:r>
              <a:rPr lang="ar-SA" i="0" kern="0" dirty="0" smtClean="0">
                <a:solidFill>
                  <a:schemeClr val="accent2">
                    <a:lumMod val="50000"/>
                  </a:schemeClr>
                </a:solidFill>
                <a:cs typeface="B Nazanin" pitchFamily="2" charset="-78"/>
              </a:rPr>
              <a:t>مغزي</a:t>
            </a:r>
            <a:endParaRPr lang="fa-IR" i="0" kern="0" dirty="0">
              <a:solidFill>
                <a:schemeClr val="accent2">
                  <a:lumMod val="50000"/>
                </a:schemeClr>
              </a:solidFill>
              <a:cs typeface="B Nazanin" pitchFamily="2" charset="-78"/>
            </a:endParaRPr>
          </a:p>
        </p:txBody>
      </p:sp>
      <p:sp>
        <p:nvSpPr>
          <p:cNvPr id="3" name="Rectangle 2"/>
          <p:cNvSpPr/>
          <p:nvPr/>
        </p:nvSpPr>
        <p:spPr>
          <a:xfrm>
            <a:off x="1475656" y="1700808"/>
            <a:ext cx="8208912" cy="461665"/>
          </a:xfrm>
          <a:prstGeom prst="rect">
            <a:avLst/>
          </a:prstGeom>
        </p:spPr>
        <p:txBody>
          <a:bodyPr wrap="square">
            <a:spAutoFit/>
          </a:bodyPr>
          <a:lstStyle/>
          <a:p>
            <a:pPr marL="1155700" lvl="0" indent="-342900" algn="just" rtl="1">
              <a:spcBef>
                <a:spcPct val="50000"/>
              </a:spcBef>
              <a:buClr>
                <a:srgbClr val="FF0000"/>
              </a:buClr>
              <a:buFont typeface="Wingdings" panose="05000000000000000000" pitchFamily="2" charset="2"/>
              <a:buChar char="ü"/>
            </a:pPr>
            <a:r>
              <a:rPr lang="fa-IR" i="0" kern="0" dirty="0">
                <a:solidFill>
                  <a:srgbClr val="000066"/>
                </a:solidFill>
                <a:cs typeface="B Nazanin" pitchFamily="2" charset="-78"/>
              </a:rPr>
              <a:t>هدف قراردادن تومورها به علت عبور ذرات نانو از منافذ تومورها</a:t>
            </a:r>
          </a:p>
        </p:txBody>
      </p:sp>
      <p:sp>
        <p:nvSpPr>
          <p:cNvPr id="4" name="Rectangle 3"/>
          <p:cNvSpPr/>
          <p:nvPr/>
        </p:nvSpPr>
        <p:spPr>
          <a:xfrm>
            <a:off x="2915816" y="260648"/>
            <a:ext cx="6107762" cy="584775"/>
          </a:xfrm>
          <a:prstGeom prst="rect">
            <a:avLst/>
          </a:prstGeom>
        </p:spPr>
        <p:txBody>
          <a:bodyPr wrap="none">
            <a:spAutoFit/>
          </a:bodyPr>
          <a:lstStyle/>
          <a:p>
            <a:pPr lvl="0" algn="just" rtl="1">
              <a:spcBef>
                <a:spcPct val="20000"/>
              </a:spcBef>
              <a:buClr>
                <a:srgbClr val="FF0000"/>
              </a:buClr>
            </a:pPr>
            <a:r>
              <a:rPr lang="fa-IR" sz="3200" i="0" kern="0" dirty="0" smtClean="0">
                <a:solidFill>
                  <a:srgbClr val="C00000"/>
                </a:solidFill>
                <a:cs typeface="B Zar" panose="00000400000000000000" pitchFamily="2" charset="-78"/>
              </a:rPr>
              <a:t>شیمی درمانی و تشخیص سلولهای سرطانی</a:t>
            </a:r>
            <a:endParaRPr lang="fa-IR" sz="3200" i="0" kern="0" dirty="0">
              <a:solidFill>
                <a:srgbClr val="C00000"/>
              </a:solidFill>
              <a:cs typeface="B Zar" panose="00000400000000000000" pitchFamily="2" charset="-78"/>
            </a:endParaRPr>
          </a:p>
        </p:txBody>
      </p:sp>
      <p:sp>
        <p:nvSpPr>
          <p:cNvPr id="5" name="Rectangle 4"/>
          <p:cNvSpPr/>
          <p:nvPr/>
        </p:nvSpPr>
        <p:spPr>
          <a:xfrm>
            <a:off x="720080" y="2276872"/>
            <a:ext cx="8100392" cy="461665"/>
          </a:xfrm>
          <a:prstGeom prst="rect">
            <a:avLst/>
          </a:prstGeom>
        </p:spPr>
        <p:txBody>
          <a:bodyPr wrap="square">
            <a:spAutoFit/>
          </a:bodyPr>
          <a:lstStyle/>
          <a:p>
            <a:pPr marL="342900" lvl="0" indent="-342900" algn="just" rtl="1">
              <a:spcBef>
                <a:spcPct val="20000"/>
              </a:spcBef>
              <a:buClr>
                <a:srgbClr val="FF0000"/>
              </a:buClr>
              <a:buFont typeface="Wingdings" pitchFamily="2" charset="2"/>
              <a:buChar char="ü"/>
            </a:pPr>
            <a:r>
              <a:rPr lang="fa-IR" i="0" kern="0" dirty="0">
                <a:solidFill>
                  <a:schemeClr val="accent2">
                    <a:lumMod val="50000"/>
                  </a:schemeClr>
                </a:solidFill>
                <a:cs typeface="B Nazanin" pitchFamily="2" charset="-78"/>
              </a:rPr>
              <a:t>استفاده از چسب حاوی نانوذرات واکسن یا دارو برای بیماران دیابتی و ...</a:t>
            </a:r>
            <a:endParaRPr lang="en-US" i="0" kern="0" dirty="0">
              <a:solidFill>
                <a:schemeClr val="accent2">
                  <a:lumMod val="50000"/>
                </a:schemeClr>
              </a:solidFill>
              <a:cs typeface="B Nazanin" pitchFamily="2" charset="-78"/>
            </a:endParaRPr>
          </a:p>
        </p:txBody>
      </p:sp>
      <p:pic>
        <p:nvPicPr>
          <p:cNvPr id="6" name="Picture 5"/>
          <p:cNvPicPr>
            <a:picLocks noChangeAspect="1"/>
          </p:cNvPicPr>
          <p:nvPr/>
        </p:nvPicPr>
        <p:blipFill>
          <a:blip r:embed="rId2"/>
          <a:stretch>
            <a:fillRect/>
          </a:stretch>
        </p:blipFill>
        <p:spPr>
          <a:xfrm>
            <a:off x="4424485" y="3645024"/>
            <a:ext cx="4615607" cy="2926970"/>
          </a:xfrm>
          <a:prstGeom prst="rect">
            <a:avLst/>
          </a:prstGeom>
        </p:spPr>
      </p:pic>
      <p:pic>
        <p:nvPicPr>
          <p:cNvPr id="7" name="Picture 6"/>
          <p:cNvPicPr>
            <a:picLocks noChangeAspect="1"/>
          </p:cNvPicPr>
          <p:nvPr/>
        </p:nvPicPr>
        <p:blipFill>
          <a:blip r:embed="rId3"/>
          <a:stretch>
            <a:fillRect/>
          </a:stretch>
        </p:blipFill>
        <p:spPr>
          <a:xfrm>
            <a:off x="467544" y="3340728"/>
            <a:ext cx="3171428" cy="3231266"/>
          </a:xfrm>
          <a:prstGeom prst="rect">
            <a:avLst/>
          </a:prstGeom>
        </p:spPr>
      </p:pic>
      <p:sp>
        <p:nvSpPr>
          <p:cNvPr id="8" name="Rectangle 7"/>
          <p:cNvSpPr/>
          <p:nvPr/>
        </p:nvSpPr>
        <p:spPr>
          <a:xfrm>
            <a:off x="467544" y="2838127"/>
            <a:ext cx="8084950" cy="461665"/>
          </a:xfrm>
          <a:prstGeom prst="rect">
            <a:avLst/>
          </a:prstGeom>
        </p:spPr>
        <p:txBody>
          <a:bodyPr wrap="square">
            <a:spAutoFit/>
          </a:bodyPr>
          <a:lstStyle/>
          <a:p>
            <a:pPr algn="r" rtl="1"/>
            <a:r>
              <a:rPr lang="fa-IR" i="0" dirty="0" smtClean="0">
                <a:latin typeface="Titr"/>
                <a:cs typeface="B Nazanin" panose="00000400000000000000" pitchFamily="2" charset="-78"/>
              </a:rPr>
              <a:t>تراشه ای </a:t>
            </a:r>
            <a:r>
              <a:rPr lang="fa-IR" i="0" dirty="0">
                <a:latin typeface="Titr"/>
                <a:cs typeface="B Nazanin" panose="00000400000000000000" pitchFamily="2" charset="-78"/>
              </a:rPr>
              <a:t>حاوی نانوذرات </a:t>
            </a:r>
            <a:r>
              <a:rPr lang="fa-IR" i="0" dirty="0" smtClean="0">
                <a:latin typeface="Titr"/>
                <a:cs typeface="B Nazanin" panose="00000400000000000000" pitchFamily="2" charset="-78"/>
              </a:rPr>
              <a:t>طلا </a:t>
            </a:r>
            <a:r>
              <a:rPr lang="fa-IR" i="0" dirty="0">
                <a:latin typeface="Titr"/>
                <a:cs typeface="B Nazanin" panose="00000400000000000000" pitchFamily="2" charset="-78"/>
              </a:rPr>
              <a:t>برای تعیین گلوکز خون ســاخته </a:t>
            </a:r>
            <a:r>
              <a:rPr lang="fa-IR" i="0" dirty="0" smtClean="0">
                <a:latin typeface="Titr"/>
                <a:cs typeface="B Nazanin" panose="00000400000000000000" pitchFamily="2" charset="-78"/>
              </a:rPr>
              <a:t>شده است.</a:t>
            </a:r>
            <a:endParaRPr lang="en-US" i="0" dirty="0">
              <a:latin typeface="Titr"/>
              <a:cs typeface="B Nazanin" panose="00000400000000000000" pitchFamily="2" charset="-78"/>
            </a:endParaRPr>
          </a:p>
        </p:txBody>
      </p:sp>
    </p:spTree>
    <p:extLst>
      <p:ext uri="{BB962C8B-B14F-4D97-AF65-F5344CB8AC3E}">
        <p14:creationId xmlns:p14="http://schemas.microsoft.com/office/powerpoint/2010/main" val="2456063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Content Placeholder 2">
            <a:extLst>
              <a:ext uri="{FF2B5EF4-FFF2-40B4-BE49-F238E27FC236}">
                <a16:creationId xmlns:a16="http://schemas.microsoft.com/office/drawing/2014/main" id="{D996D3DF-E897-18EB-1194-EE7B2D2B40BE}"/>
              </a:ext>
            </a:extLst>
          </p:cNvPr>
          <p:cNvSpPr txBox="1">
            <a:spLocks/>
          </p:cNvSpPr>
          <p:nvPr/>
        </p:nvSpPr>
        <p:spPr>
          <a:xfrm>
            <a:off x="237243" y="780666"/>
            <a:ext cx="8229600" cy="4525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Face recognition </a:t>
            </a:r>
            <a:endParaRPr lang="en-US" dirty="0"/>
          </a:p>
        </p:txBody>
      </p:sp>
      <p:pic>
        <p:nvPicPr>
          <p:cNvPr id="5" name="Picture 4" descr="http://www.etechmag.com/wp-content/uploads/2012/06/Face-dot-com.jpg">
            <a:extLst>
              <a:ext uri="{FF2B5EF4-FFF2-40B4-BE49-F238E27FC236}">
                <a16:creationId xmlns:a16="http://schemas.microsoft.com/office/drawing/2014/main" id="{91C8152E-4932-881F-1DBE-3BE02EAD27B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46536" y="1492004"/>
            <a:ext cx="3784711" cy="37646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2" descr="http://www.technobuffalo.com/wp-content/uploads/2012/05/Face-logo.png">
            <a:extLst>
              <a:ext uri="{FF2B5EF4-FFF2-40B4-BE49-F238E27FC236}">
                <a16:creationId xmlns:a16="http://schemas.microsoft.com/office/drawing/2014/main" id="{C468AC72-013A-FA98-D67F-4C07366059D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2300" y="1369098"/>
            <a:ext cx="3199816" cy="13646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http://mourlife.com/wp-content/uploads/2012/05/KLIK.png">
            <a:extLst>
              <a:ext uri="{FF2B5EF4-FFF2-40B4-BE49-F238E27FC236}">
                <a16:creationId xmlns:a16="http://schemas.microsoft.com/office/drawing/2014/main" id="{A830F4E1-F5A8-EF08-5382-2C9BC59D66D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7624" y="2924944"/>
            <a:ext cx="3957448" cy="28843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99239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1052736"/>
            <a:ext cx="8572654" cy="1228028"/>
          </a:xfrm>
          <a:prstGeom prst="rect">
            <a:avLst/>
          </a:prstGeom>
        </p:spPr>
        <p:txBody>
          <a:bodyPr wrap="square">
            <a:spAutoFit/>
          </a:bodyPr>
          <a:lstStyle/>
          <a:p>
            <a:pPr marL="342900" lvl="0" indent="-342900" algn="just" rtl="1">
              <a:lnSpc>
                <a:spcPct val="150000"/>
              </a:lnSpc>
              <a:spcBef>
                <a:spcPct val="20000"/>
              </a:spcBef>
              <a:buClr>
                <a:srgbClr val="FF0000"/>
              </a:buClr>
              <a:buFont typeface="Wingdings" pitchFamily="2" charset="2"/>
              <a:buChar char="ü"/>
            </a:pPr>
            <a:r>
              <a:rPr lang="ar-SA" i="0" kern="0" dirty="0">
                <a:solidFill>
                  <a:srgbClr val="DDDDDD">
                    <a:lumMod val="25000"/>
                  </a:srgbClr>
                </a:solidFill>
                <a:cs typeface="B Titr" panose="00000700000000000000" pitchFamily="2" charset="-78"/>
              </a:rPr>
              <a:t>بادوام كردن دندان‌ها</a:t>
            </a:r>
            <a:r>
              <a:rPr lang="fa-IR" i="0" kern="0" dirty="0">
                <a:solidFill>
                  <a:srgbClr val="DDDDDD">
                    <a:lumMod val="25000"/>
                  </a:srgbClr>
                </a:solidFill>
                <a:cs typeface="B Titr" panose="00000700000000000000" pitchFamily="2" charset="-78"/>
              </a:rPr>
              <a:t>ی</a:t>
            </a:r>
            <a:r>
              <a:rPr lang="ar-SA" i="0" kern="0" dirty="0">
                <a:solidFill>
                  <a:srgbClr val="DDDDDD">
                    <a:lumMod val="25000"/>
                  </a:srgbClr>
                </a:solidFill>
                <a:cs typeface="B Titr" panose="00000700000000000000" pitchFamily="2" charset="-78"/>
              </a:rPr>
              <a:t> حساس بااستفاده از نانو ذرات </a:t>
            </a:r>
            <a:r>
              <a:rPr lang="ar-SA" i="0" kern="0" dirty="0" smtClean="0">
                <a:solidFill>
                  <a:srgbClr val="DDDDDD">
                    <a:lumMod val="25000"/>
                  </a:srgbClr>
                </a:solidFill>
                <a:cs typeface="B Titr" panose="00000700000000000000" pitchFamily="2" charset="-78"/>
              </a:rPr>
              <a:t>طلا</a:t>
            </a:r>
            <a:endParaRPr lang="en-US" i="0" kern="0" dirty="0" smtClean="0">
              <a:solidFill>
                <a:srgbClr val="DDDDDD">
                  <a:lumMod val="25000"/>
                </a:srgbClr>
              </a:solidFill>
              <a:cs typeface="B Titr" panose="00000700000000000000" pitchFamily="2" charset="-78"/>
            </a:endParaRPr>
          </a:p>
          <a:p>
            <a:pPr marL="342900" lvl="0" indent="-342900" algn="just" rtl="1">
              <a:lnSpc>
                <a:spcPct val="150000"/>
              </a:lnSpc>
              <a:spcBef>
                <a:spcPct val="20000"/>
              </a:spcBef>
              <a:buClr>
                <a:srgbClr val="FF0000"/>
              </a:buClr>
              <a:buFont typeface="Wingdings" pitchFamily="2" charset="2"/>
              <a:buChar char="ü"/>
            </a:pPr>
            <a:r>
              <a:rPr lang="fa-IR" i="0" kern="0" dirty="0" smtClean="0">
                <a:solidFill>
                  <a:srgbClr val="DDDDDD">
                    <a:lumMod val="25000"/>
                  </a:srgbClr>
                </a:solidFill>
                <a:cs typeface="B Titr" panose="00000700000000000000" pitchFamily="2" charset="-78"/>
              </a:rPr>
              <a:t>ساخت دندانهای مصنوعی با نانوکامپوزیت های بسیار مقاوم از جنس </a:t>
            </a:r>
            <a:r>
              <a:rPr lang="en-US" b="0" i="0" dirty="0">
                <a:cs typeface="B Titr" panose="00000700000000000000" pitchFamily="2" charset="-78"/>
              </a:rPr>
              <a:t> ‏</a:t>
            </a:r>
            <a:r>
              <a:rPr lang="en-US" i="0" dirty="0">
                <a:cs typeface="B Titr" panose="00000700000000000000" pitchFamily="2" charset="-78"/>
              </a:rPr>
              <a:t>SiO</a:t>
            </a:r>
            <a:r>
              <a:rPr lang="en-US" sz="2800" i="0" baseline="-25000" dirty="0">
                <a:cs typeface="B Titr" panose="00000700000000000000" pitchFamily="2" charset="-78"/>
              </a:rPr>
              <a:t>2</a:t>
            </a:r>
            <a:r>
              <a:rPr lang="en-US" b="0" i="0" dirty="0">
                <a:cs typeface="B Titr" panose="00000700000000000000" pitchFamily="2" charset="-78"/>
              </a:rPr>
              <a:t>‎‏</a:t>
            </a:r>
            <a:endParaRPr lang="fa-IR" i="0" kern="0" dirty="0">
              <a:solidFill>
                <a:srgbClr val="DDDDDD">
                  <a:lumMod val="25000"/>
                </a:srgbClr>
              </a:solidFill>
              <a:cs typeface="B Titr" panose="00000700000000000000" pitchFamily="2" charset="-78"/>
            </a:endParaRPr>
          </a:p>
        </p:txBody>
      </p:sp>
      <p:sp>
        <p:nvSpPr>
          <p:cNvPr id="3" name="Rectangle 2"/>
          <p:cNvSpPr/>
          <p:nvPr/>
        </p:nvSpPr>
        <p:spPr>
          <a:xfrm>
            <a:off x="6629775" y="260648"/>
            <a:ext cx="2188420" cy="584775"/>
          </a:xfrm>
          <a:prstGeom prst="rect">
            <a:avLst/>
          </a:prstGeom>
        </p:spPr>
        <p:txBody>
          <a:bodyPr wrap="none">
            <a:spAutoFit/>
          </a:bodyPr>
          <a:lstStyle/>
          <a:p>
            <a:pPr lvl="0" algn="just" rtl="1">
              <a:spcBef>
                <a:spcPct val="20000"/>
              </a:spcBef>
              <a:buClr>
                <a:srgbClr val="FF0000"/>
              </a:buClr>
            </a:pPr>
            <a:r>
              <a:rPr lang="fa-IR" sz="3200" i="0" kern="0" dirty="0" smtClean="0">
                <a:solidFill>
                  <a:srgbClr val="C00000"/>
                </a:solidFill>
                <a:cs typeface="B Titr" panose="00000700000000000000" pitchFamily="2" charset="-78"/>
              </a:rPr>
              <a:t>دندان پزشکی</a:t>
            </a:r>
            <a:endParaRPr lang="fa-IR" sz="3200" i="0" kern="0" dirty="0">
              <a:solidFill>
                <a:srgbClr val="C00000"/>
              </a:solidFill>
              <a:cs typeface="B Titr" panose="00000700000000000000" pitchFamily="2" charset="-78"/>
            </a:endParaRPr>
          </a:p>
        </p:txBody>
      </p:sp>
      <p:pic>
        <p:nvPicPr>
          <p:cNvPr id="4" name="Picture 3"/>
          <p:cNvPicPr>
            <a:picLocks noChangeAspect="1"/>
          </p:cNvPicPr>
          <p:nvPr/>
        </p:nvPicPr>
        <p:blipFill>
          <a:blip r:embed="rId2"/>
          <a:stretch>
            <a:fillRect/>
          </a:stretch>
        </p:blipFill>
        <p:spPr>
          <a:xfrm>
            <a:off x="32084" y="2708920"/>
            <a:ext cx="4217335" cy="2822370"/>
          </a:xfrm>
          <a:prstGeom prst="rect">
            <a:avLst/>
          </a:prstGeom>
        </p:spPr>
      </p:pic>
      <p:pic>
        <p:nvPicPr>
          <p:cNvPr id="5" name="Picture 4"/>
          <p:cNvPicPr>
            <a:picLocks noChangeAspect="1"/>
          </p:cNvPicPr>
          <p:nvPr/>
        </p:nvPicPr>
        <p:blipFill>
          <a:blip r:embed="rId3"/>
          <a:stretch>
            <a:fillRect/>
          </a:stretch>
        </p:blipFill>
        <p:spPr>
          <a:xfrm>
            <a:off x="4249418" y="2852935"/>
            <a:ext cx="4859085" cy="3402927"/>
          </a:xfrm>
          <a:prstGeom prst="rect">
            <a:avLst/>
          </a:prstGeom>
        </p:spPr>
      </p:pic>
    </p:spTree>
    <p:extLst>
      <p:ext uri="{BB962C8B-B14F-4D97-AF65-F5344CB8AC3E}">
        <p14:creationId xmlns:p14="http://schemas.microsoft.com/office/powerpoint/2010/main" val="11273734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7391" y="1268760"/>
            <a:ext cx="6318448" cy="904863"/>
          </a:xfrm>
          <a:prstGeom prst="rect">
            <a:avLst/>
          </a:prstGeom>
        </p:spPr>
        <p:txBody>
          <a:bodyPr wrap="square">
            <a:spAutoFit/>
          </a:bodyPr>
          <a:lstStyle/>
          <a:p>
            <a:pPr marL="1155700" lvl="0" indent="-342900" algn="just" rtl="1">
              <a:spcBef>
                <a:spcPct val="20000"/>
              </a:spcBef>
              <a:buClr>
                <a:srgbClr val="FF0000"/>
              </a:buClr>
              <a:buFont typeface="Wingdings" panose="05000000000000000000" pitchFamily="2" charset="2"/>
              <a:buChar char="ü"/>
            </a:pPr>
            <a:r>
              <a:rPr lang="fa-IR" i="0" kern="0" dirty="0">
                <a:solidFill>
                  <a:srgbClr val="000066"/>
                </a:solidFill>
                <a:cs typeface="B Nazanin" pitchFamily="2" charset="-78"/>
              </a:rPr>
              <a:t>استفاده از نانو روبات ها در عمل های </a:t>
            </a:r>
            <a:r>
              <a:rPr lang="fa-IR" i="0" kern="0" dirty="0" smtClean="0">
                <a:solidFill>
                  <a:srgbClr val="000066"/>
                </a:solidFill>
                <a:cs typeface="B Nazanin" pitchFamily="2" charset="-78"/>
              </a:rPr>
              <a:t>جراحی</a:t>
            </a:r>
          </a:p>
          <a:p>
            <a:pPr marL="1155700" lvl="0" indent="-342900" algn="just" rtl="1">
              <a:spcBef>
                <a:spcPct val="20000"/>
              </a:spcBef>
              <a:buClr>
                <a:srgbClr val="FF0000"/>
              </a:buClr>
              <a:buFont typeface="Wingdings" panose="05000000000000000000" pitchFamily="2" charset="2"/>
              <a:buChar char="ü"/>
            </a:pPr>
            <a:r>
              <a:rPr lang="fa-IR" i="0" kern="0" dirty="0" smtClean="0">
                <a:solidFill>
                  <a:srgbClr val="000066"/>
                </a:solidFill>
                <a:cs typeface="B Nazanin" pitchFamily="2" charset="-78"/>
              </a:rPr>
              <a:t>تولید دستکش ها و تجهیزات آنتی باکتریال</a:t>
            </a:r>
            <a:endParaRPr lang="fa-IR" i="0" kern="0" dirty="0">
              <a:solidFill>
                <a:srgbClr val="000066"/>
              </a:solidFill>
              <a:cs typeface="B Nazanin" pitchFamily="2" charset="-78"/>
            </a:endParaRPr>
          </a:p>
        </p:txBody>
      </p:sp>
      <p:sp>
        <p:nvSpPr>
          <p:cNvPr id="3" name="Rectangle 2"/>
          <p:cNvSpPr/>
          <p:nvPr/>
        </p:nvSpPr>
        <p:spPr>
          <a:xfrm>
            <a:off x="6436615" y="260648"/>
            <a:ext cx="2574744" cy="584775"/>
          </a:xfrm>
          <a:prstGeom prst="rect">
            <a:avLst/>
          </a:prstGeom>
        </p:spPr>
        <p:txBody>
          <a:bodyPr wrap="none">
            <a:spAutoFit/>
          </a:bodyPr>
          <a:lstStyle/>
          <a:p>
            <a:pPr lvl="0" algn="just" rtl="1">
              <a:spcBef>
                <a:spcPct val="20000"/>
              </a:spcBef>
              <a:buClr>
                <a:srgbClr val="FF0000"/>
              </a:buClr>
            </a:pPr>
            <a:r>
              <a:rPr lang="fa-IR" sz="3200" i="0" kern="0" dirty="0" smtClean="0">
                <a:solidFill>
                  <a:srgbClr val="C00000"/>
                </a:solidFill>
                <a:cs typeface="B Titr" panose="00000700000000000000" pitchFamily="2" charset="-78"/>
              </a:rPr>
              <a:t>تجهیزات پزشکی</a:t>
            </a:r>
            <a:endParaRPr lang="fa-IR" sz="3200" i="0" kern="0" dirty="0">
              <a:solidFill>
                <a:srgbClr val="C00000"/>
              </a:solidFill>
              <a:cs typeface="B Titr" panose="00000700000000000000" pitchFamily="2" charset="-78"/>
            </a:endParaRPr>
          </a:p>
        </p:txBody>
      </p:sp>
      <p:pic>
        <p:nvPicPr>
          <p:cNvPr id="4" name="Picture 3"/>
          <p:cNvPicPr>
            <a:picLocks noChangeAspect="1"/>
          </p:cNvPicPr>
          <p:nvPr/>
        </p:nvPicPr>
        <p:blipFill>
          <a:blip r:embed="rId2"/>
          <a:stretch>
            <a:fillRect/>
          </a:stretch>
        </p:blipFill>
        <p:spPr>
          <a:xfrm>
            <a:off x="264046" y="2437978"/>
            <a:ext cx="3371850" cy="3943350"/>
          </a:xfrm>
          <a:prstGeom prst="rect">
            <a:avLst/>
          </a:prstGeom>
        </p:spPr>
      </p:pic>
      <p:pic>
        <p:nvPicPr>
          <p:cNvPr id="5" name="Picture 4"/>
          <p:cNvPicPr>
            <a:picLocks noChangeAspect="1"/>
          </p:cNvPicPr>
          <p:nvPr/>
        </p:nvPicPr>
        <p:blipFill>
          <a:blip r:embed="rId3"/>
          <a:stretch>
            <a:fillRect/>
          </a:stretch>
        </p:blipFill>
        <p:spPr>
          <a:xfrm>
            <a:off x="4031359" y="2348880"/>
            <a:ext cx="4573089" cy="4112711"/>
          </a:xfrm>
          <a:prstGeom prst="rect">
            <a:avLst/>
          </a:prstGeom>
        </p:spPr>
      </p:pic>
    </p:spTree>
    <p:extLst>
      <p:ext uri="{BB962C8B-B14F-4D97-AF65-F5344CB8AC3E}">
        <p14:creationId xmlns:p14="http://schemas.microsoft.com/office/powerpoint/2010/main" val="29386690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544" y="2996952"/>
            <a:ext cx="1581150" cy="3657600"/>
          </a:xfrm>
          <a:prstGeom prst="rect">
            <a:avLst/>
          </a:prstGeom>
        </p:spPr>
      </p:pic>
      <p:pic>
        <p:nvPicPr>
          <p:cNvPr id="3" name="Picture 2"/>
          <p:cNvPicPr>
            <a:picLocks noChangeAspect="1"/>
          </p:cNvPicPr>
          <p:nvPr/>
        </p:nvPicPr>
        <p:blipFill>
          <a:blip r:embed="rId3"/>
          <a:stretch>
            <a:fillRect/>
          </a:stretch>
        </p:blipFill>
        <p:spPr>
          <a:xfrm>
            <a:off x="2411760" y="3717032"/>
            <a:ext cx="4610103" cy="2788146"/>
          </a:xfrm>
          <a:prstGeom prst="rect">
            <a:avLst/>
          </a:prstGeom>
        </p:spPr>
      </p:pic>
    </p:spTree>
    <p:extLst>
      <p:ext uri="{BB962C8B-B14F-4D97-AF65-F5344CB8AC3E}">
        <p14:creationId xmlns:p14="http://schemas.microsoft.com/office/powerpoint/2010/main" val="15197086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4744"/>
            <a:ext cx="7772400" cy="1143000"/>
          </a:xfrm>
        </p:spPr>
        <p:txBody>
          <a:bodyPr/>
          <a:lstStyle/>
          <a:p>
            <a:pPr algn="just" rtl="1">
              <a:lnSpc>
                <a:spcPct val="150000"/>
              </a:lnSpc>
            </a:pPr>
            <a:r>
              <a:rPr lang="fa-IR" sz="2400" dirty="0">
                <a:cs typeface="B Nazanin" panose="00000400000000000000" pitchFamily="2" charset="-78"/>
              </a:rPr>
              <a:t>نقره را شاید بتوان به‌عنوان یکی از قدیمی‌ترین مواد ضدباکتری با قدمتی بیش از 2000 سال معرفی کرد. به همین دلیل اولین تلاش فناوری نانو در عرصه پیشگیری از بیماری‌ها، تولید نانوذرات نقره محسوب می‌شوند. نانوذرات نقره به‌عنوان موادی ضدباکتری، قارچ و ویروس با پاکسازی محیط‌های </a:t>
            </a:r>
            <a:r>
              <a:rPr lang="fa-IR" sz="2400" dirty="0" smtClean="0">
                <a:cs typeface="B Nazanin" panose="00000400000000000000" pitchFamily="2" charset="-78"/>
              </a:rPr>
              <a:t>آلوده</a:t>
            </a:r>
            <a:r>
              <a:rPr lang="fa-IR" sz="2400" dirty="0">
                <a:cs typeface="B Nazanin" panose="00000400000000000000" pitchFamily="2" charset="-78"/>
              </a:rPr>
              <a:t> از ورود آن‌ها به بدن انسان و در نتیجه ایجاد بیماری جلوگیری می‌کنند</a:t>
            </a:r>
            <a:endParaRPr lang="en-US" sz="2400" dirty="0">
              <a:cs typeface="B Nazanin" panose="00000400000000000000" pitchFamily="2" charset="-78"/>
            </a:endParaRPr>
          </a:p>
        </p:txBody>
      </p:sp>
      <p:pic>
        <p:nvPicPr>
          <p:cNvPr id="3" name="Picture 2"/>
          <p:cNvPicPr>
            <a:picLocks noChangeAspect="1"/>
          </p:cNvPicPr>
          <p:nvPr/>
        </p:nvPicPr>
        <p:blipFill>
          <a:blip r:embed="rId2"/>
          <a:stretch>
            <a:fillRect/>
          </a:stretch>
        </p:blipFill>
        <p:spPr>
          <a:xfrm>
            <a:off x="685801" y="3299714"/>
            <a:ext cx="4534272" cy="3354837"/>
          </a:xfrm>
          <a:prstGeom prst="rect">
            <a:avLst/>
          </a:prstGeom>
        </p:spPr>
      </p:pic>
    </p:spTree>
    <p:extLst>
      <p:ext uri="{BB962C8B-B14F-4D97-AF65-F5344CB8AC3E}">
        <p14:creationId xmlns:p14="http://schemas.microsoft.com/office/powerpoint/2010/main" val="17444320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1052736"/>
            <a:ext cx="7772400" cy="1143000"/>
          </a:xfrm>
        </p:spPr>
        <p:txBody>
          <a:bodyPr/>
          <a:lstStyle/>
          <a:p>
            <a:pPr algn="just" rtl="1">
              <a:lnSpc>
                <a:spcPct val="150000"/>
              </a:lnSpc>
            </a:pPr>
            <a:r>
              <a:rPr lang="fa-IR" sz="2400" dirty="0">
                <a:cs typeface="B Nazanin" panose="00000400000000000000" pitchFamily="2" charset="-78"/>
              </a:rPr>
              <a:t>نقره را شاید بتوان به‌عنوان یکی از قدیمی‌ترین مواد ضدباکتری با قدمتی بیش از 2000 سال معرفی کرد. به همین دلیل اولین تلاش فناوری نانو در عرصه پیشگیری از بیماری‌ها، تولید نانوذرات نقره محسوب می‌شوند. نانوذرات نقره به‌عنوان موادی ضدباکتری، قارچ و ویروس با پاکسازی محیط‌های </a:t>
            </a:r>
            <a:r>
              <a:rPr lang="fa-IR" sz="2400" dirty="0" smtClean="0">
                <a:cs typeface="B Nazanin" panose="00000400000000000000" pitchFamily="2" charset="-78"/>
              </a:rPr>
              <a:t>آلوده</a:t>
            </a:r>
            <a:r>
              <a:rPr lang="fa-IR" sz="2400" dirty="0">
                <a:cs typeface="B Nazanin" panose="00000400000000000000" pitchFamily="2" charset="-78"/>
              </a:rPr>
              <a:t> از ورود آن‌ها به بدن انسان و در نتیجه ایجاد بیماری جلوگیری می‌کنند</a:t>
            </a:r>
            <a:endParaRPr lang="en-US" sz="2400" dirty="0">
              <a:cs typeface="B Nazanin" panose="00000400000000000000" pitchFamily="2" charset="-78"/>
            </a:endParaRPr>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1475656" y="3140968"/>
            <a:ext cx="6386858" cy="3198490"/>
          </a:xfrm>
          <a:prstGeom prst="rect">
            <a:avLst/>
          </a:prstGeom>
        </p:spPr>
      </p:pic>
    </p:spTree>
    <p:extLst>
      <p:ext uri="{BB962C8B-B14F-4D97-AF65-F5344CB8AC3E}">
        <p14:creationId xmlns:p14="http://schemas.microsoft.com/office/powerpoint/2010/main" val="38833818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576" y="692696"/>
            <a:ext cx="7848872" cy="3970318"/>
          </a:xfrm>
          <a:prstGeom prst="rect">
            <a:avLst/>
          </a:prstGeom>
        </p:spPr>
        <p:txBody>
          <a:bodyPr wrap="square">
            <a:spAutoFit/>
          </a:bodyPr>
          <a:lstStyle/>
          <a:p>
            <a:pPr algn="just" rtl="1">
              <a:lnSpc>
                <a:spcPct val="150000"/>
              </a:lnSpc>
            </a:pPr>
            <a:r>
              <a:rPr lang="fa-IR" i="0" dirty="0">
                <a:solidFill>
                  <a:schemeClr val="accent2">
                    <a:lumMod val="50000"/>
                  </a:schemeClr>
                </a:solidFill>
                <a:cs typeface="B Titr" panose="00000700000000000000" pitchFamily="2" charset="-78"/>
              </a:rPr>
              <a:t>رشد </a:t>
            </a:r>
            <a:r>
              <a:rPr lang="fa-IR" i="0" dirty="0" smtClean="0">
                <a:solidFill>
                  <a:schemeClr val="accent2">
                    <a:lumMod val="50000"/>
                  </a:schemeClr>
                </a:solidFill>
                <a:cs typeface="B Titr" panose="00000700000000000000" pitchFamily="2" charset="-78"/>
              </a:rPr>
              <a:t>روز افزون استفاده علم نوپای نانوفناوری در صنایع مختلف لزوم بکاری و استفاده از این رویکرد مهم را بطور موثر در تحقیقات پایه ای و کاربردی بیش از پیش نشان میدهد.</a:t>
            </a:r>
          </a:p>
          <a:p>
            <a:pPr algn="just" rtl="1">
              <a:lnSpc>
                <a:spcPct val="150000"/>
              </a:lnSpc>
            </a:pPr>
            <a:endParaRPr lang="fa-IR" i="0" dirty="0">
              <a:solidFill>
                <a:schemeClr val="accent2">
                  <a:lumMod val="50000"/>
                </a:schemeClr>
              </a:solidFill>
              <a:cs typeface="B Titr" panose="00000700000000000000" pitchFamily="2" charset="-78"/>
            </a:endParaRPr>
          </a:p>
          <a:p>
            <a:pPr algn="just" rtl="1">
              <a:lnSpc>
                <a:spcPct val="150000"/>
              </a:lnSpc>
            </a:pPr>
            <a:r>
              <a:rPr lang="fa-IR" i="0" dirty="0" smtClean="0">
                <a:solidFill>
                  <a:schemeClr val="accent2">
                    <a:lumMod val="50000"/>
                  </a:schemeClr>
                </a:solidFill>
                <a:cs typeface="B Titr" panose="00000700000000000000" pitchFamily="2" charset="-78"/>
              </a:rPr>
              <a:t>عرصه حضور نانوفناوری در صنایع و علوم مختلف هنوز جای کار بسیاری دارد و امیدست در آینده نزدیک شاهد پیشرفت کشور عزیزمان ایران اسلامی در این حوزه از علم باشیم.</a:t>
            </a:r>
            <a:endParaRPr lang="fa-IR" dirty="0">
              <a:solidFill>
                <a:schemeClr val="accent2">
                  <a:lumMod val="50000"/>
                </a:schemeClr>
              </a:solidFill>
              <a:cs typeface="B Titr" panose="00000700000000000000" pitchFamily="2" charset="-78"/>
            </a:endParaRPr>
          </a:p>
        </p:txBody>
      </p:sp>
    </p:spTree>
    <p:extLst>
      <p:ext uri="{BB962C8B-B14F-4D97-AF65-F5344CB8AC3E}">
        <p14:creationId xmlns:p14="http://schemas.microsoft.com/office/powerpoint/2010/main" val="211607593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404664"/>
            <a:ext cx="8801100" cy="3019425"/>
          </a:xfrm>
          <a:prstGeom prst="rect">
            <a:avLst/>
          </a:prstGeom>
        </p:spPr>
      </p:pic>
      <p:pic>
        <p:nvPicPr>
          <p:cNvPr id="3" name="Picture 2"/>
          <p:cNvPicPr>
            <a:picLocks noChangeAspect="1"/>
          </p:cNvPicPr>
          <p:nvPr/>
        </p:nvPicPr>
        <p:blipFill>
          <a:blip r:embed="rId3"/>
          <a:stretch>
            <a:fillRect/>
          </a:stretch>
        </p:blipFill>
        <p:spPr>
          <a:xfrm>
            <a:off x="2483768" y="3424089"/>
            <a:ext cx="3839835" cy="3048744"/>
          </a:xfrm>
          <a:prstGeom prst="rect">
            <a:avLst/>
          </a:prstGeom>
        </p:spPr>
      </p:pic>
    </p:spTree>
    <p:extLst>
      <p:ext uri="{BB962C8B-B14F-4D97-AF65-F5344CB8AC3E}">
        <p14:creationId xmlns:p14="http://schemas.microsoft.com/office/powerpoint/2010/main" val="25919979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esktop\redroseflower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305504" cy="6898500"/>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1901907" y="4942909"/>
            <a:ext cx="7062581" cy="70788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solidFill>
                  <a:srgbClr val="FFFF00"/>
                </a:solidFill>
                <a:effectLst>
                  <a:outerShdw blurRad="50800" dist="39000" dir="5460000" algn="tl">
                    <a:srgbClr val="000000">
                      <a:alpha val="38000"/>
                    </a:srgbClr>
                  </a:outerShdw>
                  <a:reflection blurRad="6350" stA="55000" endA="300" endPos="45500" dir="5400000" sy="-100000" algn="bl" rotWithShape="0"/>
                </a:effectLst>
                <a:latin typeface="Monotype Corsiva" pitchFamily="66" charset="0"/>
              </a:rPr>
              <a:t>Very Thanks fo</a:t>
            </a:r>
            <a:r>
              <a:rPr lang="en-US" sz="4000" b="1" dirty="0" smtClean="0">
                <a:ln w="11430"/>
                <a:solidFill>
                  <a:srgbClr val="FFFF00"/>
                </a:solidFill>
                <a:effectLst>
                  <a:outerShdw blurRad="50800" dist="39000" dir="5460000" algn="tl">
                    <a:srgbClr val="000000">
                      <a:alpha val="38000"/>
                    </a:srgbClr>
                  </a:outerShdw>
                  <a:reflection blurRad="6350" stA="55000" endA="300" endPos="45500" dir="5400000" sy="-100000" algn="bl" rotWithShape="0"/>
                </a:effectLst>
                <a:latin typeface="Monotype Corsiva" pitchFamily="66" charset="0"/>
              </a:rPr>
              <a:t>r your attention</a:t>
            </a:r>
            <a:endParaRPr lang="en-US" sz="4000" b="1" cap="none" spc="0" dirty="0">
              <a:ln w="11430"/>
              <a:solidFill>
                <a:srgbClr val="FFFF00"/>
              </a:solidFill>
              <a:effectLst>
                <a:outerShdw blurRad="50800" dist="39000" dir="5460000" algn="tl">
                  <a:srgbClr val="000000">
                    <a:alpha val="38000"/>
                  </a:srgbClr>
                </a:outerShdw>
                <a:reflection blurRad="6350" stA="55000" endA="300" endPos="45500" dir="5400000" sy="-100000" algn="bl" rotWithShape="0"/>
              </a:effectLst>
              <a:latin typeface="Monotype Corsiva" pitchFamily="66" charset="0"/>
            </a:endParaRPr>
          </a:p>
        </p:txBody>
      </p:sp>
    </p:spTree>
    <p:extLst>
      <p:ext uri="{BB962C8B-B14F-4D97-AF65-F5344CB8AC3E}">
        <p14:creationId xmlns:p14="http://schemas.microsoft.com/office/powerpoint/2010/main" val="10025928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Content Placeholder 4"/>
          <p:cNvSpPr txBox="1">
            <a:spLocks/>
          </p:cNvSpPr>
          <p:nvPr/>
        </p:nvSpPr>
        <p:spPr bwMode="auto">
          <a:xfrm>
            <a:off x="611604" y="611272"/>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smtClean="0"/>
              <a:t>Pose estimation</a:t>
            </a:r>
            <a:endParaRPr lang="en-US" b="0" i="0" dirty="0"/>
          </a:p>
        </p:txBody>
      </p:sp>
      <p:pic>
        <p:nvPicPr>
          <p:cNvPr id="5" name="Content Placeholder 5"/>
          <p:cNvPicPr>
            <a:picLocks noChangeAspect="1"/>
          </p:cNvPicPr>
          <p:nvPr/>
        </p:nvPicPr>
        <p:blipFill>
          <a:blip r:embed="rId2" cstate="print"/>
          <a:stretch>
            <a:fillRect/>
          </a:stretch>
        </p:blipFill>
        <p:spPr>
          <a:xfrm>
            <a:off x="1524000" y="1124744"/>
            <a:ext cx="6404808" cy="4525963"/>
          </a:xfrm>
          <a:prstGeom prst="rect">
            <a:avLst/>
          </a:prstGeom>
        </p:spPr>
      </p:pic>
    </p:spTree>
    <p:extLst>
      <p:ext uri="{BB962C8B-B14F-4D97-AF65-F5344CB8AC3E}">
        <p14:creationId xmlns:p14="http://schemas.microsoft.com/office/powerpoint/2010/main" val="3896740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itle 1"/>
          <p:cNvSpPr txBox="1">
            <a:spLocks/>
          </p:cNvSpPr>
          <p:nvPr/>
        </p:nvSpPr>
        <p:spPr bwMode="auto">
          <a:xfrm>
            <a:off x="406158" y="396349"/>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anose="02020603050405020304" pitchFamily="18" charset="0"/>
              </a:defRPr>
            </a:lvl2pPr>
            <a:lvl3pPr algn="ctr" rtl="0" eaLnBrk="1" fontAlgn="base" hangingPunct="1">
              <a:spcBef>
                <a:spcPct val="0"/>
              </a:spcBef>
              <a:spcAft>
                <a:spcPct val="0"/>
              </a:spcAft>
              <a:defRPr sz="4400">
                <a:solidFill>
                  <a:schemeClr val="tx2"/>
                </a:solidFill>
                <a:latin typeface="Times New Roman" panose="02020603050405020304" pitchFamily="18" charset="0"/>
              </a:defRPr>
            </a:lvl3pPr>
            <a:lvl4pPr algn="ctr" rtl="0" eaLnBrk="1" fontAlgn="base" hangingPunct="1">
              <a:spcBef>
                <a:spcPct val="0"/>
              </a:spcBef>
              <a:spcAft>
                <a:spcPct val="0"/>
              </a:spcAft>
              <a:defRPr sz="4400">
                <a:solidFill>
                  <a:schemeClr val="tx2"/>
                </a:solidFill>
                <a:latin typeface="Times New Roman" panose="02020603050405020304" pitchFamily="18" charset="0"/>
              </a:defRPr>
            </a:lvl4pPr>
            <a:lvl5pPr algn="ctr" rtl="0" eaLnBrk="1" fontAlgn="base" hangingPunct="1">
              <a:spcBef>
                <a:spcPct val="0"/>
              </a:spcBef>
              <a:spcAft>
                <a:spcPct val="0"/>
              </a:spcAft>
              <a:defRPr sz="4400">
                <a:solidFill>
                  <a:schemeClr val="tx2"/>
                </a:solidFill>
                <a:latin typeface="Times New Roman" panose="02020603050405020304" pitchFamily="18" charset="0"/>
              </a:defRPr>
            </a:lvl5pPr>
            <a:lvl6pPr marL="457200" algn="ctr" rtl="0" eaLnBrk="1" fontAlgn="base" hangingPunct="1">
              <a:spcBef>
                <a:spcPct val="0"/>
              </a:spcBef>
              <a:spcAft>
                <a:spcPct val="0"/>
              </a:spcAft>
              <a:defRPr sz="4400">
                <a:solidFill>
                  <a:schemeClr val="tx2"/>
                </a:solidFill>
                <a:latin typeface="Times New Roman" panose="02020603050405020304" pitchFamily="18" charset="0"/>
              </a:defRPr>
            </a:lvl6pPr>
            <a:lvl7pPr marL="914400" algn="ctr" rtl="0" eaLnBrk="1" fontAlgn="base" hangingPunct="1">
              <a:spcBef>
                <a:spcPct val="0"/>
              </a:spcBef>
              <a:spcAft>
                <a:spcPct val="0"/>
              </a:spcAft>
              <a:defRPr sz="4400">
                <a:solidFill>
                  <a:schemeClr val="tx2"/>
                </a:solidFill>
                <a:latin typeface="Times New Roman" panose="02020603050405020304" pitchFamily="18" charset="0"/>
              </a:defRPr>
            </a:lvl7pPr>
            <a:lvl8pPr marL="1371600" algn="ctr" rtl="0" eaLnBrk="1" fontAlgn="base" hangingPunct="1">
              <a:spcBef>
                <a:spcPct val="0"/>
              </a:spcBef>
              <a:spcAft>
                <a:spcPct val="0"/>
              </a:spcAft>
              <a:defRPr sz="4400">
                <a:solidFill>
                  <a:schemeClr val="tx2"/>
                </a:solidFill>
                <a:latin typeface="Times New Roman" panose="02020603050405020304" pitchFamily="18" charset="0"/>
              </a:defRPr>
            </a:lvl8pPr>
            <a:lvl9pPr marL="1828800" algn="ctr" rtl="0" eaLnBrk="1" fontAlgn="base" hangingPunct="1">
              <a:spcBef>
                <a:spcPct val="0"/>
              </a:spcBef>
              <a:spcAft>
                <a:spcPct val="0"/>
              </a:spcAft>
              <a:defRPr sz="4400">
                <a:solidFill>
                  <a:schemeClr val="tx2"/>
                </a:solidFill>
                <a:latin typeface="Times New Roman" panose="02020603050405020304" pitchFamily="18" charset="0"/>
              </a:defRPr>
            </a:lvl9pPr>
          </a:lstStyle>
          <a:p>
            <a:r>
              <a:rPr lang="en-US" b="0" i="0" smtClean="0"/>
              <a:t>Example machine learning tasks</a:t>
            </a:r>
            <a:endParaRPr lang="en-US" b="0" i="0" dirty="0"/>
          </a:p>
        </p:txBody>
      </p:sp>
      <p:sp>
        <p:nvSpPr>
          <p:cNvPr id="5" name="Content Placeholder 2"/>
          <p:cNvSpPr txBox="1">
            <a:spLocks/>
          </p:cNvSpPr>
          <p:nvPr/>
        </p:nvSpPr>
        <p:spPr bwMode="auto">
          <a:xfrm>
            <a:off x="406158" y="1721911"/>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smtClean="0"/>
              <a:t>Speech recognition</a:t>
            </a:r>
            <a:endParaRPr lang="en-US" b="0" i="0" dirty="0"/>
          </a:p>
        </p:txBody>
      </p:sp>
      <p:pic>
        <p:nvPicPr>
          <p:cNvPr id="6" name="Picture 5"/>
          <p:cNvPicPr>
            <a:picLocks noChangeAspect="1"/>
          </p:cNvPicPr>
          <p:nvPr/>
        </p:nvPicPr>
        <p:blipFill>
          <a:blip r:embed="rId2" cstate="print"/>
          <a:stretch>
            <a:fillRect/>
          </a:stretch>
        </p:blipFill>
        <p:spPr>
          <a:xfrm>
            <a:off x="1619672" y="2492896"/>
            <a:ext cx="5802573" cy="3864514"/>
          </a:xfrm>
          <a:prstGeom prst="rect">
            <a:avLst/>
          </a:prstGeom>
        </p:spPr>
      </p:pic>
    </p:spTree>
    <p:extLst>
      <p:ext uri="{BB962C8B-B14F-4D97-AF65-F5344CB8AC3E}">
        <p14:creationId xmlns:p14="http://schemas.microsoft.com/office/powerpoint/2010/main" val="224973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82388" y="506958"/>
            <a:ext cx="9130340" cy="5010274"/>
          </a:xfrm>
          <a:prstGeom prst="rect">
            <a:avLst/>
          </a:prstGeom>
        </p:spPr>
      </p:pic>
    </p:spTree>
    <p:extLst>
      <p:ext uri="{BB962C8B-B14F-4D97-AF65-F5344CB8AC3E}">
        <p14:creationId xmlns:p14="http://schemas.microsoft.com/office/powerpoint/2010/main" val="35629227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371600"/>
            <a:ext cx="7994848" cy="838200"/>
          </a:xfrm>
        </p:spPr>
        <p:txBody>
          <a:bodyPr/>
          <a:lstStyle/>
          <a:p>
            <a:pPr algn="just" rtl="1"/>
            <a:r>
              <a:rPr lang="fa-IR" sz="2400" b="1" dirty="0">
                <a:solidFill>
                  <a:srgbClr val="FF0000"/>
                </a:solidFill>
                <a:latin typeface="Vazirmatn"/>
                <a:cs typeface="B Nazanin" panose="00000400000000000000" pitchFamily="2" charset="-78"/>
              </a:rPr>
              <a:t>«ماشین لرنینگ» یا «یادگیری ماشین» </a:t>
            </a:r>
            <a:r>
              <a:rPr lang="en-US" sz="2400" b="1" dirty="0" smtClean="0">
                <a:solidFill>
                  <a:srgbClr val="FF0000"/>
                </a:solidFill>
                <a:latin typeface="Vazirmatn"/>
                <a:cs typeface="B Nazanin" panose="00000400000000000000" pitchFamily="2" charset="-78"/>
              </a:rPr>
              <a:t>Machine </a:t>
            </a:r>
            <a:r>
              <a:rPr lang="en-US" sz="2400" b="1" dirty="0">
                <a:solidFill>
                  <a:srgbClr val="FF0000"/>
                </a:solidFill>
                <a:latin typeface="Vazirmatn"/>
                <a:cs typeface="B Nazanin" panose="00000400000000000000" pitchFamily="2" charset="-78"/>
              </a:rPr>
              <a:t>Learning | </a:t>
            </a:r>
            <a:r>
              <a:rPr lang="en-US" sz="2400" b="1" dirty="0" smtClean="0">
                <a:solidFill>
                  <a:srgbClr val="FF0000"/>
                </a:solidFill>
                <a:latin typeface="Vazirmatn"/>
                <a:cs typeface="B Nazanin" panose="00000400000000000000" pitchFamily="2" charset="-78"/>
              </a:rPr>
              <a:t>ML</a:t>
            </a:r>
            <a:r>
              <a:rPr lang="fa-IR" sz="2400" b="1" dirty="0" smtClean="0">
                <a:solidFill>
                  <a:srgbClr val="FF0000"/>
                </a:solidFill>
                <a:latin typeface="Vazirmatn"/>
                <a:cs typeface="B Nazanin" panose="00000400000000000000" pitchFamily="2" charset="-78"/>
              </a:rPr>
              <a:t/>
            </a:r>
            <a:br>
              <a:rPr lang="fa-IR" sz="2400" b="1" dirty="0" smtClean="0">
                <a:solidFill>
                  <a:srgbClr val="FF0000"/>
                </a:solidFill>
                <a:latin typeface="Vazirmatn"/>
                <a:cs typeface="B Nazanin" panose="00000400000000000000" pitchFamily="2" charset="-78"/>
              </a:rPr>
            </a:br>
            <a:r>
              <a:rPr lang="fa-IR" sz="2400" b="1" dirty="0">
                <a:solidFill>
                  <a:srgbClr val="FF0000"/>
                </a:solidFill>
                <a:latin typeface="Vazirmatn"/>
                <a:cs typeface="B Nazanin" panose="00000400000000000000" pitchFamily="2" charset="-78"/>
              </a:rPr>
              <a:t/>
            </a:r>
            <a:br>
              <a:rPr lang="fa-IR" sz="2400" b="1" dirty="0">
                <a:solidFill>
                  <a:srgbClr val="FF0000"/>
                </a:solidFill>
                <a:latin typeface="Vazirmatn"/>
                <a:cs typeface="B Nazanin" panose="00000400000000000000" pitchFamily="2" charset="-78"/>
              </a:rPr>
            </a:br>
            <a:r>
              <a:rPr lang="fa-IR" sz="2400" dirty="0" smtClean="0">
                <a:solidFill>
                  <a:srgbClr val="1C1917"/>
                </a:solidFill>
                <a:latin typeface="Vazirmatn"/>
                <a:cs typeface="B Nazanin" panose="00000400000000000000" pitchFamily="2" charset="-78"/>
              </a:rPr>
              <a:t>یکی </a:t>
            </a:r>
            <a:r>
              <a:rPr lang="fa-IR" sz="2400" dirty="0">
                <a:solidFill>
                  <a:srgbClr val="1C1917"/>
                </a:solidFill>
                <a:latin typeface="Vazirmatn"/>
                <a:cs typeface="B Nazanin" panose="00000400000000000000" pitchFamily="2" charset="-78"/>
              </a:rPr>
              <a:t>از بخش‌‌های هوش مصنوعی به حساب می‌آید که باید برای کار در این حوزه فراگرفته شود. ماشین لرنینگ به سیستم توانایی یادگیری خودکار و بدون برنامه‌ریزی صریح را می‌دهد. به عبارت دیگر، هدف ماشین لرنینگ ساخت سیستم‌های هوشمندی است که با استفاده از </a:t>
            </a:r>
            <a:r>
              <a:rPr lang="fa-IR" sz="2400" dirty="0">
                <a:solidFill>
                  <a:srgbClr val="007BFF"/>
                </a:solidFill>
                <a:latin typeface="Vazirmatn"/>
                <a:cs typeface="B Nazanin" panose="00000400000000000000" pitchFamily="2" charset="-78"/>
                <a:hlinkClick r:id="rId2"/>
              </a:rPr>
              <a:t>مجموعه‌ای از داده‌ها</a:t>
            </a:r>
            <a:r>
              <a:rPr lang="fa-IR" sz="2400" dirty="0">
                <a:solidFill>
                  <a:srgbClr val="1C1917"/>
                </a:solidFill>
                <a:latin typeface="Vazirmatn"/>
                <a:cs typeface="B Nazanin" panose="00000400000000000000" pitchFamily="2" charset="-78"/>
              </a:rPr>
              <a:t> و تجربیات به دست آمده، به یادگیری بپردازند و بتوان از آن‌ها برای هوشمندسازی سیستم‌ها استفاده کرد.</a:t>
            </a:r>
            <a:r>
              <a:rPr lang="en-US" sz="2400" dirty="0">
                <a:cs typeface="B Nazanin" panose="00000400000000000000" pitchFamily="2" charset="-78"/>
              </a:rPr>
              <a:t/>
            </a:r>
            <a:br>
              <a:rPr lang="en-US" sz="2400" dirty="0">
                <a:cs typeface="B Nazanin" panose="00000400000000000000" pitchFamily="2" charset="-78"/>
              </a:rPr>
            </a:br>
            <a:endParaRPr lang="en-US" sz="2400" dirty="0"/>
          </a:p>
        </p:txBody>
      </p:sp>
      <p:pic>
        <p:nvPicPr>
          <p:cNvPr id="4" name="Picture 3"/>
          <p:cNvPicPr>
            <a:picLocks noChangeAspect="1"/>
          </p:cNvPicPr>
          <p:nvPr/>
        </p:nvPicPr>
        <p:blipFill>
          <a:blip r:embed="rId3"/>
          <a:stretch>
            <a:fillRect/>
          </a:stretch>
        </p:blipFill>
        <p:spPr>
          <a:xfrm>
            <a:off x="2188865" y="3068960"/>
            <a:ext cx="4696222" cy="3288885"/>
          </a:xfrm>
          <a:prstGeom prst="rect">
            <a:avLst/>
          </a:prstGeom>
        </p:spPr>
      </p:pic>
    </p:spTree>
    <p:extLst>
      <p:ext uri="{BB962C8B-B14F-4D97-AF65-F5344CB8AC3E}">
        <p14:creationId xmlns:p14="http://schemas.microsoft.com/office/powerpoint/2010/main" val="2524379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07704" y="3043635"/>
            <a:ext cx="4332955" cy="3814365"/>
          </a:xfrm>
          <a:prstGeom prst="rect">
            <a:avLst/>
          </a:prstGeom>
        </p:spPr>
      </p:pic>
      <p:pic>
        <p:nvPicPr>
          <p:cNvPr id="6" name="Picture 5"/>
          <p:cNvPicPr>
            <a:picLocks noChangeAspect="1"/>
          </p:cNvPicPr>
          <p:nvPr/>
        </p:nvPicPr>
        <p:blipFill>
          <a:blip r:embed="rId3"/>
          <a:stretch>
            <a:fillRect/>
          </a:stretch>
        </p:blipFill>
        <p:spPr>
          <a:xfrm>
            <a:off x="323528" y="332656"/>
            <a:ext cx="8639175" cy="2600325"/>
          </a:xfrm>
          <a:prstGeom prst="rect">
            <a:avLst/>
          </a:prstGeom>
        </p:spPr>
      </p:pic>
    </p:spTree>
    <p:extLst>
      <p:ext uri="{BB962C8B-B14F-4D97-AF65-F5344CB8AC3E}">
        <p14:creationId xmlns:p14="http://schemas.microsoft.com/office/powerpoint/2010/main" val="2087465101"/>
      </p:ext>
    </p:extLst>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1"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1"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PF78</Template>
  <TotalTime>1629</TotalTime>
  <Words>2344</Words>
  <Application>Microsoft Office PowerPoint</Application>
  <PresentationFormat>On-screen Show (4:3)</PresentationFormat>
  <Paragraphs>117</Paragraphs>
  <Slides>47</Slides>
  <Notes>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47</vt:i4>
      </vt:variant>
    </vt:vector>
  </HeadingPairs>
  <TitlesOfParts>
    <vt:vector size="63" baseType="lpstr">
      <vt:lpstr>PMingLiU</vt:lpstr>
      <vt:lpstr>2  Nazanin</vt:lpstr>
      <vt:lpstr>Arial</vt:lpstr>
      <vt:lpstr>B Lotus</vt:lpstr>
      <vt:lpstr>B Nazanin</vt:lpstr>
      <vt:lpstr>B Titr</vt:lpstr>
      <vt:lpstr>B Zar</vt:lpstr>
      <vt:lpstr>BYekan</vt:lpstr>
      <vt:lpstr>iran</vt:lpstr>
      <vt:lpstr>IranNastaliq</vt:lpstr>
      <vt:lpstr>Monotype Corsiva</vt:lpstr>
      <vt:lpstr>Times New Roman</vt:lpstr>
      <vt:lpstr>Titr</vt:lpstr>
      <vt:lpstr>Vazirmatn</vt:lpstr>
      <vt:lpstr>Wingdings</vt:lpstr>
      <vt:lpstr>Default Design</vt:lpstr>
      <vt:lpstr>PowerPoint Presentation</vt:lpstr>
      <vt:lpstr> </vt:lpstr>
      <vt:lpstr>PowerPoint Presentation</vt:lpstr>
      <vt:lpstr>PowerPoint Presentation</vt:lpstr>
      <vt:lpstr>PowerPoint Presentation</vt:lpstr>
      <vt:lpstr>PowerPoint Presentation</vt:lpstr>
      <vt:lpstr>PowerPoint Presentation</vt:lpstr>
      <vt:lpstr>«ماشین لرنینگ» یا «یادگیری ماشین» Machine Learning | ML  یکی از بخش‌‌های هوش مصنوعی به حساب می‌آید که باید برای کار در این حوزه فراگرفته شود. ماشین لرنینگ به سیستم توانایی یادگیری خودکار و بدون برنامه‌ریزی صریح را می‌دهد. به عبارت دیگر، هدف ماشین لرنینگ ساخت سیستم‌های هوشمندی است که با استفاده از مجموعه‌ای از داده‌ها و تجربیات به دست آمده، به یادگیری بپردازند و بتوان از آن‌ها برای هوشمندسازی سیستم‌ها استفاده کرد. </vt:lpstr>
      <vt:lpstr>PowerPoint Presentation</vt:lpstr>
      <vt:lpstr>مفاهیم مختلف در حوزه ماشین لرنینگ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فناوری نانو طراحی، شناسایی، تولید و کاربرد ساختارها، دستگاه‌ها و سامانه‌هایی است که اندازه آن‌ها در محدوده نانومتری (1 الی 100 نانومتر) باشد. این فناوری به همراه سه فناوری و علم دیگر شامل فناوری اطلاعات1، زیست فناوری2، و علوم شناختی3، فناوری‌های همگرا4، نامیده می‌شوند و توانایی تلفیق و هم‌افزایی در کنار یکدیگر را دارند. علاوه بر این، فناوری نانو توانسته با علوم دیگری تلفیق شود. نانوپزشکی یکی از این موارد است که در آن فناوری نانو به‌عنوان یکی از بهترین مددرسان‌ها به پیشرفت پزشکی مدرن ظاهر شده که از وظیفه‌های آن، پرداختن به درمان علائم و خلق روش‌های درمانی و بازسازی بافت‌های زیستی است.</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با ریزتر شدن ذرات، علاوه بر اینکه در مسیر نور UV ذرات بیشتری برای جذب فاصله باند وجود دارند، نور UV بیشتر پخش خواهد شد. بنابراین، عبور این نور کاهش می‌یابد. جذب فاصله باند به ‌طور کلی تابعی از تعداد اتم‌هایی است که در مسیر نور UV قرار گرفته‌اند. بر اساس تحقیقات تجربی، با کاهش اندازه ذرات، به علت کم شدن فاصله بین آنها برای عبور نور UV، شاهد عبور کم‌ترِ این اشعه هستیم. با کاهش اندازه ذرات، عبور نور کمتر خواهد شد. همین پدیده است که متخصصان را به تولید محصولات ضد آفتاب با خاصیت جذب بالاتر رهنمون کرده است.</vt:lpstr>
      <vt:lpstr>PowerPoint Presentation</vt:lpstr>
      <vt:lpstr>PowerPoint Presentation</vt:lpstr>
      <vt:lpstr>PowerPoint Presentation</vt:lpstr>
      <vt:lpstr>فناوری فرایندی است که انسان از طریق آن طبیعت و محیط پیرامون خود را اصلاح و تعدیل می‌کند تا بتواند به خواسته‌ها و نیازهایش برسد. یکی از این خواسته‌ها و آرزوهای دیرباز انسان، سلامت و در امان بودن از بیماری‌ها و عواملی است که به سلامت او آسیب‌ می‌رسانند. تاکنون فناوری‌های متعددی توسط انسان ایجاد شده‌اند که برای رسیدن به این خواسته و آرزو به یاری او آمده‌اند. یکی از فناوری‌های جدید که در این حوزه شروع به فعالیت کرده، فناوری نانو است.  . </vt:lpstr>
      <vt:lpstr>PowerPoint Presentation</vt:lpstr>
      <vt:lpstr>       تکنولوژی در حال گسترش تصویر برداری ملکولی نقش اساسی در بخش پژوهشی و کاربردی علوم زیستی دارد. تصویر برداری ملکولی حد فاصل علوم زیستی و فیزیک است و با تسهیل برهم کنش تکنیک استفاده شده با ساختار زیستی در سطح ملکولی تصویر ایجاد می کند.</vt:lpstr>
      <vt:lpstr>نانو مواد هوشمند در صنایع آرایشی و بهداشتی</vt:lpstr>
      <vt:lpstr>آیا نانوکپسول‌های هوشمند می‌توانند جایگزین شیشه‌های عطر ‌شوند؟</vt:lpstr>
      <vt:lpstr>اجزای اصلی در عطرها فرار و ناپایدار هستند و اجزای فعال عطر خیلی زود در طول استفاده از بین می‌روند. بنابراین، ایجاد یک کنترل و ماندگاری برای این اجزای فعال موضوعی جالب توجه است.</vt:lpstr>
      <vt:lpstr>PowerPoint Presentation</vt:lpstr>
      <vt:lpstr>PowerPoint Presentation</vt:lpstr>
      <vt:lpstr>PowerPoint Presentation</vt:lpstr>
      <vt:lpstr>PowerPoint Presentation</vt:lpstr>
      <vt:lpstr>PowerPoint Presentation</vt:lpstr>
      <vt:lpstr>PowerPoint Presentation</vt:lpstr>
      <vt:lpstr>نقره را شاید بتوان به‌عنوان یکی از قدیمی‌ترین مواد ضدباکتری با قدمتی بیش از 2000 سال معرفی کرد. به همین دلیل اولین تلاش فناوری نانو در عرصه پیشگیری از بیماری‌ها، تولید نانوذرات نقره محسوب می‌شوند. نانوذرات نقره به‌عنوان موادی ضدباکتری، قارچ و ویروس با پاکسازی محیط‌های آلوده از ورود آن‌ها به بدن انسان و در نتیجه ایجاد بیماری جلوگیری می‌کنند</vt:lpstr>
      <vt:lpstr>نقره را شاید بتوان به‌عنوان یکی از قدیمی‌ترین مواد ضدباکتری با قدمتی بیش از 2000 سال معرفی کرد. به همین دلیل اولین تلاش فناوری نانو در عرصه پیشگیری از بیماری‌ها، تولید نانوذرات نقره محسوب می‌شوند. نانوذرات نقره به‌عنوان موادی ضدباکتری، قارچ و ویروس با پاکسازی محیط‌های آلوده از ورود آن‌ها به بدن انسان و در نتیجه ایجاد بیماری جلوگیری می‌کنند</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مهدی رنجبر</cp:lastModifiedBy>
  <cp:revision>209</cp:revision>
  <dcterms:created xsi:type="dcterms:W3CDTF">2016-02-03T19:02:39Z</dcterms:created>
  <dcterms:modified xsi:type="dcterms:W3CDTF">2025-11-15T05:31:18Z</dcterms:modified>
</cp:coreProperties>
</file>